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53" r:id="rId1"/>
  </p:sldMasterIdLst>
  <p:notesMasterIdLst>
    <p:notesMasterId r:id="rId25"/>
  </p:notesMasterIdLst>
  <p:handoutMasterIdLst>
    <p:handoutMasterId r:id="rId26"/>
  </p:handoutMasterIdLst>
  <p:sldIdLst>
    <p:sldId id="519" r:id="rId2"/>
    <p:sldId id="699" r:id="rId3"/>
    <p:sldId id="677" r:id="rId4"/>
    <p:sldId id="604" r:id="rId5"/>
    <p:sldId id="773" r:id="rId6"/>
    <p:sldId id="774" r:id="rId7"/>
    <p:sldId id="775" r:id="rId8"/>
    <p:sldId id="776" r:id="rId9"/>
    <p:sldId id="777" r:id="rId10"/>
    <p:sldId id="789" r:id="rId11"/>
    <p:sldId id="790" r:id="rId12"/>
    <p:sldId id="791" r:id="rId13"/>
    <p:sldId id="792" r:id="rId14"/>
    <p:sldId id="793" r:id="rId15"/>
    <p:sldId id="794" r:id="rId16"/>
    <p:sldId id="795" r:id="rId17"/>
    <p:sldId id="796" r:id="rId18"/>
    <p:sldId id="797" r:id="rId19"/>
    <p:sldId id="798" r:id="rId20"/>
    <p:sldId id="799" r:id="rId21"/>
    <p:sldId id="800" r:id="rId22"/>
    <p:sldId id="801" r:id="rId23"/>
    <p:sldId id="802" r:id="rId2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pitchFamily="-6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6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6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6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65" charset="-128"/>
        <a:cs typeface="+mn-cs"/>
      </a:defRPr>
    </a:lvl5pPr>
    <a:lvl6pPr marL="2286000" algn="l" defTabSz="914400" rtl="0" eaLnBrk="1" latinLnBrk="0" hangingPunct="1">
      <a:defRPr kern="1200">
        <a:solidFill>
          <a:schemeClr val="tx1"/>
        </a:solidFill>
        <a:latin typeface="Arial" charset="0"/>
        <a:ea typeface="ＭＳ Ｐゴシック" pitchFamily="-65" charset="-128"/>
        <a:cs typeface="+mn-cs"/>
      </a:defRPr>
    </a:lvl6pPr>
    <a:lvl7pPr marL="2743200" algn="l" defTabSz="914400" rtl="0" eaLnBrk="1" latinLnBrk="0" hangingPunct="1">
      <a:defRPr kern="1200">
        <a:solidFill>
          <a:schemeClr val="tx1"/>
        </a:solidFill>
        <a:latin typeface="Arial" charset="0"/>
        <a:ea typeface="ＭＳ Ｐゴシック" pitchFamily="-65" charset="-128"/>
        <a:cs typeface="+mn-cs"/>
      </a:defRPr>
    </a:lvl7pPr>
    <a:lvl8pPr marL="3200400" algn="l" defTabSz="914400" rtl="0" eaLnBrk="1" latinLnBrk="0" hangingPunct="1">
      <a:defRPr kern="1200">
        <a:solidFill>
          <a:schemeClr val="tx1"/>
        </a:solidFill>
        <a:latin typeface="Arial" charset="0"/>
        <a:ea typeface="ＭＳ Ｐゴシック" pitchFamily="-65" charset="-128"/>
        <a:cs typeface="+mn-cs"/>
      </a:defRPr>
    </a:lvl8pPr>
    <a:lvl9pPr marL="3657600" algn="l" defTabSz="914400" rtl="0" eaLnBrk="1" latinLnBrk="0" hangingPunct="1">
      <a:defRPr kern="1200">
        <a:solidFill>
          <a:schemeClr val="tx1"/>
        </a:solidFill>
        <a:latin typeface="Arial" charset="0"/>
        <a:ea typeface="ＭＳ Ｐゴシック" pitchFamily="-6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A00"/>
    <a:srgbClr val="660033"/>
    <a:srgbClr val="800080"/>
    <a:srgbClr val="00CC00"/>
    <a:srgbClr val="0000FF"/>
    <a:srgbClr val="000066"/>
    <a:srgbClr val="F1FD55"/>
    <a:srgbClr val="CCFFCC"/>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2" autoAdjust="0"/>
  </p:normalViewPr>
  <p:slideViewPr>
    <p:cSldViewPr>
      <p:cViewPr varScale="1">
        <p:scale>
          <a:sx n="82" d="100"/>
          <a:sy n="82" d="100"/>
        </p:scale>
        <p:origin x="876" y="15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1770" y="-2706"/>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9275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69920" cy="481124"/>
          </a:xfrm>
          <a:prstGeom prst="rect">
            <a:avLst/>
          </a:prstGeom>
          <a:noFill/>
          <a:ln w="9525">
            <a:noFill/>
            <a:miter lim="800000"/>
            <a:headEnd/>
            <a:tailEnd/>
          </a:ln>
          <a:effectLst/>
        </p:spPr>
        <p:txBody>
          <a:bodyPr vert="horz" wrap="square" lIns="95644" tIns="47821" rIns="95644" bIns="47821" numCol="1" anchor="t" anchorCtr="0" compatLnSpc="1">
            <a:prstTxWarp prst="textNoShape">
              <a:avLst/>
            </a:prstTxWarp>
          </a:bodyPr>
          <a:lstStyle>
            <a:lvl1pPr>
              <a:defRPr sz="1400">
                <a:latin typeface="Trebuchet MS" pitchFamily="34" charset="0"/>
              </a:defRPr>
            </a:lvl1pPr>
          </a:lstStyle>
          <a:p>
            <a:endParaRPr lang="en-US" dirty="0"/>
          </a:p>
        </p:txBody>
      </p:sp>
      <p:sp>
        <p:nvSpPr>
          <p:cNvPr id="17411" name="Rectangle 3"/>
          <p:cNvSpPr>
            <a:spLocks noGrp="1" noChangeArrowheads="1"/>
          </p:cNvSpPr>
          <p:nvPr>
            <p:ph type="dt" idx="1"/>
          </p:nvPr>
        </p:nvSpPr>
        <p:spPr bwMode="auto">
          <a:xfrm>
            <a:off x="4143587" y="0"/>
            <a:ext cx="3169920" cy="481124"/>
          </a:xfrm>
          <a:prstGeom prst="rect">
            <a:avLst/>
          </a:prstGeom>
          <a:noFill/>
          <a:ln w="9525">
            <a:noFill/>
            <a:miter lim="800000"/>
            <a:headEnd/>
            <a:tailEnd/>
          </a:ln>
          <a:effectLst/>
        </p:spPr>
        <p:txBody>
          <a:bodyPr vert="horz" wrap="square" lIns="95644" tIns="47821" rIns="95644" bIns="47821" numCol="1" anchor="t" anchorCtr="0" compatLnSpc="1">
            <a:prstTxWarp prst="textNoShape">
              <a:avLst/>
            </a:prstTxWarp>
          </a:bodyPr>
          <a:lstStyle>
            <a:lvl1pPr algn="r">
              <a:defRPr sz="1400">
                <a:latin typeface="Trebuchet MS" pitchFamily="34" charset="0"/>
              </a:defRPr>
            </a:lvl1pPr>
          </a:lstStyle>
          <a:p>
            <a:endParaRPr lang="en-US" dirty="0"/>
          </a:p>
        </p:txBody>
      </p:sp>
      <p:sp>
        <p:nvSpPr>
          <p:cNvPr id="15364" name="Rectangle 4"/>
          <p:cNvSpPr>
            <a:spLocks noGrp="1" noRot="1" noChangeAspect="1" noChangeArrowheads="1" noTextEdit="1"/>
          </p:cNvSpPr>
          <p:nvPr>
            <p:ph type="sldImg" idx="2"/>
          </p:nvPr>
        </p:nvSpPr>
        <p:spPr bwMode="auto">
          <a:xfrm>
            <a:off x="1258888" y="720725"/>
            <a:ext cx="4799012" cy="3598863"/>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731520" y="4560858"/>
            <a:ext cx="5852160" cy="4320294"/>
          </a:xfrm>
          <a:prstGeom prst="rect">
            <a:avLst/>
          </a:prstGeom>
          <a:noFill/>
          <a:ln w="9525">
            <a:noFill/>
            <a:miter lim="800000"/>
            <a:headEnd/>
            <a:tailEnd/>
          </a:ln>
          <a:effectLst/>
        </p:spPr>
        <p:txBody>
          <a:bodyPr vert="horz" wrap="square" lIns="95644" tIns="47821" rIns="95644" bIns="47821"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7414" name="Rectangle 6"/>
          <p:cNvSpPr>
            <a:spLocks noGrp="1" noChangeArrowheads="1"/>
          </p:cNvSpPr>
          <p:nvPr>
            <p:ph type="ftr" sz="quarter" idx="4"/>
          </p:nvPr>
        </p:nvSpPr>
        <p:spPr bwMode="auto">
          <a:xfrm>
            <a:off x="0" y="9118440"/>
            <a:ext cx="3169920" cy="481124"/>
          </a:xfrm>
          <a:prstGeom prst="rect">
            <a:avLst/>
          </a:prstGeom>
          <a:noFill/>
          <a:ln w="9525">
            <a:noFill/>
            <a:miter lim="800000"/>
            <a:headEnd/>
            <a:tailEnd/>
          </a:ln>
          <a:effectLst/>
        </p:spPr>
        <p:txBody>
          <a:bodyPr vert="horz" wrap="square" lIns="95644" tIns="47821" rIns="95644" bIns="47821" numCol="1" anchor="b" anchorCtr="0" compatLnSpc="1">
            <a:prstTxWarp prst="textNoShape">
              <a:avLst/>
            </a:prstTxWarp>
          </a:bodyPr>
          <a:lstStyle>
            <a:lvl1pPr>
              <a:defRPr sz="1400">
                <a:latin typeface="Trebuchet MS" pitchFamily="34" charset="0"/>
              </a:defRPr>
            </a:lvl1pPr>
          </a:lstStyle>
          <a:p>
            <a:endParaRPr lang="en-US" dirty="0"/>
          </a:p>
        </p:txBody>
      </p:sp>
      <p:sp>
        <p:nvSpPr>
          <p:cNvPr id="17415" name="Rectangle 7"/>
          <p:cNvSpPr>
            <a:spLocks noGrp="1" noChangeArrowheads="1"/>
          </p:cNvSpPr>
          <p:nvPr>
            <p:ph type="sldNum" sz="quarter" idx="5"/>
          </p:nvPr>
        </p:nvSpPr>
        <p:spPr bwMode="auto">
          <a:xfrm>
            <a:off x="4143587" y="9118440"/>
            <a:ext cx="3169920" cy="481124"/>
          </a:xfrm>
          <a:prstGeom prst="rect">
            <a:avLst/>
          </a:prstGeom>
          <a:noFill/>
          <a:ln w="9525">
            <a:noFill/>
            <a:miter lim="800000"/>
            <a:headEnd/>
            <a:tailEnd/>
          </a:ln>
          <a:effectLst/>
        </p:spPr>
        <p:txBody>
          <a:bodyPr vert="horz" wrap="square" lIns="95644" tIns="47821" rIns="95644" bIns="47821" numCol="1" anchor="b" anchorCtr="0" compatLnSpc="1">
            <a:prstTxWarp prst="textNoShape">
              <a:avLst/>
            </a:prstTxWarp>
          </a:bodyPr>
          <a:lstStyle>
            <a:lvl1pPr algn="r">
              <a:defRPr sz="1400">
                <a:latin typeface="Trebuchet MS" pitchFamily="34" charset="0"/>
              </a:defRPr>
            </a:lvl1pPr>
          </a:lstStyle>
          <a:p>
            <a:fld id="{05C2986C-49D9-4B49-BD0E-219D5F20203C}" type="slidenum">
              <a:rPr lang="en-US" smtClean="0"/>
              <a:pPr/>
              <a:t>‹#›</a:t>
            </a:fld>
            <a:endParaRPr lang="en-US" dirty="0"/>
          </a:p>
        </p:txBody>
      </p:sp>
    </p:spTree>
    <p:extLst>
      <p:ext uri="{BB962C8B-B14F-4D97-AF65-F5344CB8AC3E}">
        <p14:creationId xmlns:p14="http://schemas.microsoft.com/office/powerpoint/2010/main" val="3337193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rebuchet MS" pitchFamily="34"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Trebuchet MS" pitchFamily="34"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Trebuchet MS" pitchFamily="34"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Trebuchet MS" pitchFamily="34"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Trebuchet MS" pitchFamily="34"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6FB854C4-830B-45E7-8698-20E2A4DACCAF}" type="slidenum">
              <a:rPr lang="en-US" smtClean="0"/>
              <a:pPr/>
              <a:t>0</a:t>
            </a:fld>
            <a:endParaRPr lang="en-US" smtClean="0"/>
          </a:p>
        </p:txBody>
      </p:sp>
      <p:sp>
        <p:nvSpPr>
          <p:cNvPr id="44035" name="Rectangle 2"/>
          <p:cNvSpPr>
            <a:spLocks noGrp="1" noRot="1" noChangeAspect="1" noChangeArrowheads="1" noTextEdit="1"/>
          </p:cNvSpPr>
          <p:nvPr>
            <p:ph type="sldImg"/>
          </p:nvPr>
        </p:nvSpPr>
        <p:spPr>
          <a:xfrm>
            <a:off x="1258888" y="720725"/>
            <a:ext cx="4799012" cy="3598863"/>
          </a:xfrm>
          <a:ln/>
        </p:spPr>
      </p:sp>
      <p:sp>
        <p:nvSpPr>
          <p:cNvPr id="44036" name="Rectangle 3"/>
          <p:cNvSpPr>
            <a:spLocks noGrp="1" noChangeArrowheads="1"/>
          </p:cNvSpPr>
          <p:nvPr>
            <p:ph type="body" idx="1"/>
          </p:nvPr>
        </p:nvSpPr>
        <p:spPr>
          <a:xfrm>
            <a:off x="812802" y="4638677"/>
            <a:ext cx="5851525" cy="4322762"/>
          </a:xfrm>
          <a:noFill/>
          <a:ln/>
        </p:spPr>
        <p:txBody>
          <a:bodyPr/>
          <a:lstStyle/>
          <a:p>
            <a:pPr algn="ctr">
              <a:lnSpc>
                <a:spcPct val="90000"/>
              </a:lnSpc>
            </a:pPr>
            <a:endParaRPr lang="en-US" smtClean="0">
              <a:latin typeface="Arial" charset="0"/>
              <a:ea typeface="ＭＳ Ｐゴシック" charset="-128"/>
            </a:endParaRPr>
          </a:p>
        </p:txBody>
      </p:sp>
    </p:spTree>
    <p:extLst>
      <p:ext uri="{BB962C8B-B14F-4D97-AF65-F5344CB8AC3E}">
        <p14:creationId xmlns:p14="http://schemas.microsoft.com/office/powerpoint/2010/main" val="613002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971BC2-94D0-4D1D-ADF8-78757F3FED0F}" type="slidenum">
              <a:rPr lang="en-US" smtClean="0"/>
              <a:pPr/>
              <a:t>13</a:t>
            </a:fld>
            <a:endParaRPr lang="en-US"/>
          </a:p>
        </p:txBody>
      </p:sp>
    </p:spTree>
    <p:extLst>
      <p:ext uri="{BB962C8B-B14F-4D97-AF65-F5344CB8AC3E}">
        <p14:creationId xmlns:p14="http://schemas.microsoft.com/office/powerpoint/2010/main" val="1316753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971BC2-94D0-4D1D-ADF8-78757F3FED0F}" type="slidenum">
              <a:rPr lang="en-US" smtClean="0"/>
              <a:pPr/>
              <a:t>17</a:t>
            </a:fld>
            <a:endParaRPr lang="en-US"/>
          </a:p>
        </p:txBody>
      </p:sp>
    </p:spTree>
    <p:extLst>
      <p:ext uri="{BB962C8B-B14F-4D97-AF65-F5344CB8AC3E}">
        <p14:creationId xmlns:p14="http://schemas.microsoft.com/office/powerpoint/2010/main" val="3028921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4A17909F-8EA7-4D2A-BFCC-9519D5D86019}" type="slidenum">
              <a:rPr lang="en-US" smtClean="0">
                <a:latin typeface="Trebuchet MS" charset="0"/>
                <a:ea typeface="ＭＳ Ｐゴシック" charset="-128"/>
              </a:rPr>
              <a:pPr/>
              <a:t>5</a:t>
            </a:fld>
            <a:endParaRPr lang="en-US" smtClean="0">
              <a:latin typeface="Trebuchet MS" charset="0"/>
              <a:ea typeface="ＭＳ Ｐゴシック" charset="-128"/>
            </a:endParaRPr>
          </a:p>
        </p:txBody>
      </p:sp>
      <p:sp>
        <p:nvSpPr>
          <p:cNvPr id="92163" name="Rectangle 2"/>
          <p:cNvSpPr>
            <a:spLocks noGrp="1" noRot="1" noChangeAspect="1" noChangeArrowheads="1" noTextEdit="1"/>
          </p:cNvSpPr>
          <p:nvPr>
            <p:ph type="sldImg"/>
          </p:nvPr>
        </p:nvSpPr>
        <p:spPr>
          <a:xfrm>
            <a:off x="1100138" y="698500"/>
            <a:ext cx="4657725" cy="3494088"/>
          </a:xfrm>
          <a:ln w="12700"/>
        </p:spPr>
      </p:sp>
      <p:sp>
        <p:nvSpPr>
          <p:cNvPr id="92164" name="Rectangle 3"/>
          <p:cNvSpPr>
            <a:spLocks noGrp="1" noChangeArrowheads="1"/>
          </p:cNvSpPr>
          <p:nvPr>
            <p:ph type="body" idx="1"/>
          </p:nvPr>
        </p:nvSpPr>
        <p:spPr>
          <a:xfrm>
            <a:off x="915295" y="4422855"/>
            <a:ext cx="5027413" cy="4193394"/>
          </a:xfrm>
          <a:noFill/>
          <a:ln/>
        </p:spPr>
        <p:txBody>
          <a:bodyPr lIns="92062" tIns="46811" rIns="92062" bIns="46811"/>
          <a:lstStyle/>
          <a:p>
            <a:pPr marL="226101" indent="-226101"/>
            <a:r>
              <a:rPr lang="en-US" dirty="0" smtClean="0">
                <a:latin typeface="Trebuchet MS" charset="0"/>
              </a:rPr>
              <a:t>Analytical procedures – such as frequency – the percent that experienced a certain factor or result, or comparisons among groups. Participant characteristics may include age, gender, race/ethnicity, - we will cover more detail on the ways to break down your data in this presentation when we get to the analyses in more details</a:t>
            </a:r>
          </a:p>
          <a:p>
            <a:pPr marL="226101" indent="-226101"/>
            <a:r>
              <a:rPr lang="en-US" dirty="0" smtClean="0">
                <a:latin typeface="Trebuchet MS" charset="0"/>
              </a:rPr>
              <a:t>For example, Danielle may have a certain target for how may or what percentage of the moms will agree to breastfeed upon delivery. If analyzing results of the # of moms breastfeeding after delivery, will want to compare it to the target of how many they were aiming for. </a:t>
            </a:r>
          </a:p>
          <a:p>
            <a:pPr marL="226101" indent="-226101"/>
            <a:r>
              <a:rPr lang="en-US" dirty="0" smtClean="0">
                <a:latin typeface="Trebuchet MS" charset="0"/>
              </a:rPr>
              <a:t>***I got a couple sample analysis plans from Tina that we can include as examples in the resources section.  They are very complex, but I’ll work with Elena to simplify them.</a:t>
            </a:r>
          </a:p>
          <a:p>
            <a:pPr marL="226101" indent="-226101"/>
            <a:endParaRPr lang="en-US" dirty="0" smtClean="0">
              <a:latin typeface="Trebuchet MS" charset="0"/>
            </a:endParaRPr>
          </a:p>
        </p:txBody>
      </p:sp>
    </p:spTree>
    <p:extLst>
      <p:ext uri="{BB962C8B-B14F-4D97-AF65-F5344CB8AC3E}">
        <p14:creationId xmlns:p14="http://schemas.microsoft.com/office/powerpoint/2010/main" val="3912588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50DF5AD0-1B28-4AAC-A964-85D7AEBB3BB2}" type="slidenum">
              <a:rPr lang="en-US" smtClean="0">
                <a:latin typeface="Trebuchet MS" charset="0"/>
                <a:ea typeface="ＭＳ Ｐゴシック" charset="-128"/>
              </a:rPr>
              <a:pPr/>
              <a:t>6</a:t>
            </a:fld>
            <a:endParaRPr lang="en-US" smtClean="0">
              <a:latin typeface="Trebuchet MS" charset="0"/>
              <a:ea typeface="ＭＳ Ｐゴシック" charset="-128"/>
            </a:endParaRPr>
          </a:p>
        </p:txBody>
      </p:sp>
      <p:sp>
        <p:nvSpPr>
          <p:cNvPr id="94211" name="Rectangle 2"/>
          <p:cNvSpPr>
            <a:spLocks noGrp="1" noRot="1" noChangeAspect="1" noChangeArrowheads="1" noTextEdit="1"/>
          </p:cNvSpPr>
          <p:nvPr>
            <p:ph type="sldImg"/>
          </p:nvPr>
        </p:nvSpPr>
        <p:spPr>
          <a:xfrm>
            <a:off x="1100138" y="698500"/>
            <a:ext cx="4657725" cy="3494088"/>
          </a:xfrm>
          <a:ln w="12700"/>
        </p:spPr>
      </p:sp>
      <p:sp>
        <p:nvSpPr>
          <p:cNvPr id="94212" name="Rectangle 3"/>
          <p:cNvSpPr>
            <a:spLocks noGrp="1" noChangeArrowheads="1"/>
          </p:cNvSpPr>
          <p:nvPr>
            <p:ph type="body" idx="1"/>
          </p:nvPr>
        </p:nvSpPr>
        <p:spPr>
          <a:xfrm>
            <a:off x="915295" y="4422855"/>
            <a:ext cx="5027413" cy="4193394"/>
          </a:xfrm>
          <a:noFill/>
          <a:ln/>
        </p:spPr>
        <p:txBody>
          <a:bodyPr lIns="92062" tIns="46811" rIns="92062" bIns="46811"/>
          <a:lstStyle/>
          <a:p>
            <a:pPr marL="226101" indent="-226101"/>
            <a:r>
              <a:rPr lang="en-US" dirty="0" smtClean="0">
                <a:latin typeface="Trebuchet MS" charset="0"/>
              </a:rPr>
              <a:t>Basic descriptive stats: frequencies (counts) and measures of central tendency (mean, mode, median, range) to see if anything looks unusual </a:t>
            </a:r>
          </a:p>
          <a:p>
            <a:pPr marL="226101" indent="-226101"/>
            <a:r>
              <a:rPr lang="en-US" dirty="0" smtClean="0">
                <a:latin typeface="Trebuchet MS" charset="0"/>
              </a:rPr>
              <a:t>When visually scanning data – any odd numbers or dates, zeroes where they should not be?</a:t>
            </a:r>
          </a:p>
          <a:p>
            <a:pPr marL="226101" indent="-226101"/>
            <a:r>
              <a:rPr lang="en-US" dirty="0" smtClean="0">
                <a:latin typeface="Trebuchet MS" charset="0"/>
              </a:rPr>
              <a:t>Recording missing data in standard format - (</a:t>
            </a:r>
            <a:r>
              <a:rPr lang="en-US" u="sng" dirty="0" smtClean="0">
                <a:latin typeface="Trebuchet MS" charset="0"/>
              </a:rPr>
              <a:t>use blank cells if currently has non-numeric data where only numeric data should be)</a:t>
            </a:r>
            <a:r>
              <a:rPr lang="en-US" dirty="0" smtClean="0">
                <a:latin typeface="Trebuchet MS" charset="0"/>
              </a:rPr>
              <a:t> – can use 999 for missing data – just be sure to be consistent.</a:t>
            </a:r>
          </a:p>
          <a:p>
            <a:pPr marL="226101" indent="-226101"/>
            <a:endParaRPr lang="en-US" dirty="0" smtClean="0">
              <a:latin typeface="Trebuchet MS" charset="0"/>
            </a:endParaRPr>
          </a:p>
          <a:p>
            <a:pPr marL="226101" indent="-226101"/>
            <a:endParaRPr lang="en-US" dirty="0" smtClean="0">
              <a:latin typeface="Trebuchet MS" charset="0"/>
            </a:endParaRPr>
          </a:p>
        </p:txBody>
      </p:sp>
    </p:spTree>
    <p:extLst>
      <p:ext uri="{BB962C8B-B14F-4D97-AF65-F5344CB8AC3E}">
        <p14:creationId xmlns:p14="http://schemas.microsoft.com/office/powerpoint/2010/main" val="2091790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A749DA5B-AA05-4F55-83DD-1CE0392086EE}" type="slidenum">
              <a:rPr lang="en-US" smtClean="0">
                <a:latin typeface="Trebuchet MS" charset="0"/>
                <a:ea typeface="ＭＳ Ｐゴシック" charset="-128"/>
              </a:rPr>
              <a:pPr/>
              <a:t>7</a:t>
            </a:fld>
            <a:endParaRPr lang="en-US" smtClean="0">
              <a:latin typeface="Trebuchet MS" charset="0"/>
              <a:ea typeface="ＭＳ Ｐゴシック" charset="-128"/>
            </a:endParaRPr>
          </a:p>
        </p:txBody>
      </p:sp>
      <p:sp>
        <p:nvSpPr>
          <p:cNvPr id="95235" name="Rectangle 2"/>
          <p:cNvSpPr>
            <a:spLocks noGrp="1" noRot="1" noChangeAspect="1" noChangeArrowheads="1" noTextEdit="1"/>
          </p:cNvSpPr>
          <p:nvPr>
            <p:ph type="sldImg"/>
          </p:nvPr>
        </p:nvSpPr>
        <p:spPr>
          <a:xfrm>
            <a:off x="1100138" y="698500"/>
            <a:ext cx="4657725" cy="3494088"/>
          </a:xfrm>
          <a:ln w="12700"/>
        </p:spPr>
      </p:sp>
      <p:sp>
        <p:nvSpPr>
          <p:cNvPr id="95236" name="Rectangle 3"/>
          <p:cNvSpPr>
            <a:spLocks noGrp="1" noChangeArrowheads="1"/>
          </p:cNvSpPr>
          <p:nvPr>
            <p:ph type="body" idx="1"/>
          </p:nvPr>
        </p:nvSpPr>
        <p:spPr>
          <a:xfrm>
            <a:off x="915295" y="4422855"/>
            <a:ext cx="5027413" cy="4193394"/>
          </a:xfrm>
          <a:noFill/>
          <a:ln/>
        </p:spPr>
        <p:txBody>
          <a:bodyPr lIns="92062" tIns="46811" rIns="92062" bIns="46811"/>
          <a:lstStyle/>
          <a:p>
            <a:pPr eaLnBrk="1" hangingPunct="1"/>
            <a:r>
              <a:rPr lang="en-US" smtClean="0">
                <a:latin typeface="Trebuchet MS" charset="0"/>
              </a:rPr>
              <a:t>Codebook – for example for survey, will want to do it right on a master copy of the survey and then write codes onto the surveys by responses </a:t>
            </a:r>
            <a:r>
              <a:rPr lang="en-US" u="sng" smtClean="0">
                <a:latin typeface="Trebuchet MS" charset="0"/>
              </a:rPr>
              <a:t>(talk to Elena about this and YDI example)</a:t>
            </a:r>
          </a:p>
          <a:p>
            <a:pPr eaLnBrk="1" hangingPunct="1"/>
            <a:r>
              <a:rPr lang="en-US" smtClean="0">
                <a:latin typeface="Trebuchet MS" charset="0"/>
              </a:rPr>
              <a:t>Create unique ids if preserving anonymity </a:t>
            </a:r>
          </a:p>
          <a:p>
            <a:pPr eaLnBrk="1" hangingPunct="1"/>
            <a:r>
              <a:rPr lang="en-US" smtClean="0">
                <a:latin typeface="Trebuchet MS" charset="0"/>
              </a:rPr>
              <a:t>Copies of data are for editing, cutting and pasting, etc. - store your master copy of data away</a:t>
            </a:r>
          </a:p>
        </p:txBody>
      </p:sp>
    </p:spTree>
    <p:extLst>
      <p:ext uri="{BB962C8B-B14F-4D97-AF65-F5344CB8AC3E}">
        <p14:creationId xmlns:p14="http://schemas.microsoft.com/office/powerpoint/2010/main" val="1084227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A189D1C3-08D4-45E7-A525-60F6CF816626}" type="slidenum">
              <a:rPr lang="en-US" smtClean="0">
                <a:latin typeface="Trebuchet MS" charset="0"/>
                <a:ea typeface="ＭＳ Ｐゴシック" charset="-128"/>
              </a:rPr>
              <a:pPr/>
              <a:t>8</a:t>
            </a:fld>
            <a:endParaRPr lang="en-US" smtClean="0">
              <a:latin typeface="Trebuchet MS" charset="0"/>
              <a:ea typeface="ＭＳ Ｐゴシック" charset="-128"/>
            </a:endParaRPr>
          </a:p>
        </p:txBody>
      </p:sp>
      <p:sp>
        <p:nvSpPr>
          <p:cNvPr id="96259" name="Rectangle 2"/>
          <p:cNvSpPr>
            <a:spLocks noGrp="1" noRot="1" noChangeAspect="1" noChangeArrowheads="1" noTextEdit="1"/>
          </p:cNvSpPr>
          <p:nvPr>
            <p:ph type="sldImg"/>
          </p:nvPr>
        </p:nvSpPr>
        <p:spPr>
          <a:xfrm>
            <a:off x="1100138" y="698500"/>
            <a:ext cx="4657725" cy="3494088"/>
          </a:xfrm>
          <a:ln w="12700"/>
        </p:spPr>
      </p:sp>
      <p:sp>
        <p:nvSpPr>
          <p:cNvPr id="96260" name="Rectangle 3"/>
          <p:cNvSpPr>
            <a:spLocks noGrp="1" noChangeArrowheads="1"/>
          </p:cNvSpPr>
          <p:nvPr>
            <p:ph type="body" idx="1"/>
          </p:nvPr>
        </p:nvSpPr>
        <p:spPr>
          <a:xfrm>
            <a:off x="915295" y="4422855"/>
            <a:ext cx="5027413" cy="4193394"/>
          </a:xfrm>
          <a:noFill/>
          <a:ln/>
        </p:spPr>
        <p:txBody>
          <a:bodyPr lIns="92062" tIns="46811" rIns="92062" bIns="46811"/>
          <a:lstStyle/>
          <a:p>
            <a:pPr eaLnBrk="1" hangingPunct="1"/>
            <a:r>
              <a:rPr lang="en-US" smtClean="0">
                <a:latin typeface="Trebuchet MS" charset="0"/>
              </a:rPr>
              <a:t>For example, we might say that the mean length of stay in a shelter is 11 days; yet the mode is 7 days (most common length of stay), and the median is 9 days – out of 30 cases, 15 are less than 9 days and 15 are above 9 days. </a:t>
            </a:r>
          </a:p>
          <a:p>
            <a:pPr eaLnBrk="1" hangingPunct="1"/>
            <a:endParaRPr lang="en-US" smtClean="0">
              <a:latin typeface="Trebuchet MS" charset="0"/>
            </a:endParaRPr>
          </a:p>
          <a:p>
            <a:pPr eaLnBrk="1" hangingPunct="1"/>
            <a:r>
              <a:rPr lang="en-US" smtClean="0">
                <a:latin typeface="Trebuchet MS" charset="0"/>
              </a:rPr>
              <a:t>Frequencies: Of the 30 grandparents taking the survey, 20 said that the support they receive at the center helps them care for their grandchildren.</a:t>
            </a:r>
          </a:p>
          <a:p>
            <a:pPr eaLnBrk="1" hangingPunct="1"/>
            <a:r>
              <a:rPr lang="en-US" smtClean="0">
                <a:latin typeface="Trebuchet MS" charset="0"/>
              </a:rPr>
              <a:t>Percentages – that means that 67% (20/30*100) say that the center helps them care for their grandchildren</a:t>
            </a:r>
          </a:p>
          <a:p>
            <a:pPr eaLnBrk="1" hangingPunct="1"/>
            <a:r>
              <a:rPr lang="en-US" smtClean="0">
                <a:latin typeface="Trebuchet MS" charset="0"/>
              </a:rPr>
              <a:t>Ratios: 10 of the 20 women receiving prenatal counseling through the Maternity care program chose to breastfeed after delivery.</a:t>
            </a:r>
          </a:p>
          <a:p>
            <a:pPr eaLnBrk="1" hangingPunct="1"/>
            <a:r>
              <a:rPr lang="en-US" smtClean="0">
                <a:latin typeface="Trebuchet MS" charset="0"/>
              </a:rPr>
              <a:t>Cross-tabs: (i.e. female participants were more likely to complete the program than the male participants) </a:t>
            </a:r>
            <a:endParaRPr lang="en-US" u="sng" smtClean="0">
              <a:latin typeface="Trebuchet MS" charset="0"/>
            </a:endParaRPr>
          </a:p>
          <a:p>
            <a:pPr eaLnBrk="1" hangingPunct="1"/>
            <a:r>
              <a:rPr lang="en-US" smtClean="0">
                <a:latin typeface="Trebuchet MS" charset="0"/>
              </a:rPr>
              <a:t>If you were trying to say whether the relatinoship holds up in the larger population or is just due to chance, then you need to move to inferential statistics and would do what is called a chi square test to see if the relationship is significant but if just using to describe the data you have – for example you have the whole program population data that you are describing – then can use a cross-tab without a significance test. </a:t>
            </a:r>
          </a:p>
        </p:txBody>
      </p:sp>
    </p:spTree>
    <p:extLst>
      <p:ext uri="{BB962C8B-B14F-4D97-AF65-F5344CB8AC3E}">
        <p14:creationId xmlns:p14="http://schemas.microsoft.com/office/powerpoint/2010/main" val="4030471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90E8CDC-7C88-43C4-ADCC-A1B479D04909}" type="slidenum">
              <a:rPr lang="en-US" smtClean="0"/>
              <a:pPr/>
              <a:t>9</a:t>
            </a:fld>
            <a:endParaRPr lang="en-US" smtClean="0"/>
          </a:p>
        </p:txBody>
      </p:sp>
      <p:sp>
        <p:nvSpPr>
          <p:cNvPr id="53251" name="Rectangle 2"/>
          <p:cNvSpPr>
            <a:spLocks noGrp="1" noRot="1" noChangeAspect="1" noChangeArrowheads="1" noTextEdit="1"/>
          </p:cNvSpPr>
          <p:nvPr>
            <p:ph type="sldImg"/>
          </p:nvPr>
        </p:nvSpPr>
        <p:spPr>
          <a:xfrm>
            <a:off x="1104900" y="698500"/>
            <a:ext cx="4648200" cy="3486150"/>
          </a:xfrm>
          <a:ln w="12700"/>
        </p:spPr>
      </p:sp>
      <p:sp>
        <p:nvSpPr>
          <p:cNvPr id="53252" name="Rectangle 3"/>
          <p:cNvSpPr>
            <a:spLocks noGrp="1" noChangeArrowheads="1"/>
          </p:cNvSpPr>
          <p:nvPr>
            <p:ph type="body" idx="1"/>
          </p:nvPr>
        </p:nvSpPr>
        <p:spPr>
          <a:xfrm>
            <a:off x="915024" y="4415080"/>
            <a:ext cx="5027960" cy="4185124"/>
          </a:xfrm>
          <a:noFill/>
          <a:ln/>
        </p:spPr>
        <p:txBody>
          <a:bodyPr lIns="91942" tIns="46750" rIns="91942" bIns="46750"/>
          <a:lstStyle/>
          <a:p>
            <a:pPr eaLnBrk="1" hangingPunct="1"/>
            <a:r>
              <a:rPr lang="en-US" dirty="0" smtClean="0"/>
              <a:t>For example, we might say that the mean length of stay in a shelter is 11 days; yet the mode is 7 days (most common length of stay), and the median is 9 days – out of 30 cases, 15 are less than 9 days and 15 are above 9 days. </a:t>
            </a:r>
          </a:p>
          <a:p>
            <a:pPr eaLnBrk="1" hangingPunct="1"/>
            <a:endParaRPr lang="en-US" dirty="0" smtClean="0"/>
          </a:p>
          <a:p>
            <a:pPr eaLnBrk="1" hangingPunct="1"/>
            <a:r>
              <a:rPr lang="en-US" dirty="0" smtClean="0"/>
              <a:t>Frequencies: Of the 30 grandparents taking the survey, 20 said that the support they receive at the center helps them care for their grandchildren.</a:t>
            </a:r>
          </a:p>
          <a:p>
            <a:pPr eaLnBrk="1" hangingPunct="1"/>
            <a:r>
              <a:rPr lang="en-US" dirty="0" smtClean="0"/>
              <a:t>Percentages – that means that 67% (20/30*100) say that the center helps them care for their grandchildren</a:t>
            </a:r>
          </a:p>
          <a:p>
            <a:pPr eaLnBrk="1" hangingPunct="1"/>
            <a:r>
              <a:rPr lang="en-US" dirty="0" smtClean="0"/>
              <a:t>Ratios: 10 of the 20 women receiving prenatal counseling through the Maternity care program chose to breastfeed after delivery.</a:t>
            </a:r>
          </a:p>
          <a:p>
            <a:pPr eaLnBrk="1" hangingPunct="1"/>
            <a:r>
              <a:rPr lang="en-US" dirty="0" smtClean="0"/>
              <a:t>Cross-tabs: (i.e. female participants were more likely to complete the program than the male participants) </a:t>
            </a:r>
            <a:endParaRPr lang="en-US" u="sng" dirty="0" smtClean="0"/>
          </a:p>
          <a:p>
            <a:pPr eaLnBrk="1" hangingPunct="1"/>
            <a:r>
              <a:rPr lang="en-US" dirty="0" smtClean="0"/>
              <a:t>If you were trying to say whether the </a:t>
            </a:r>
            <a:r>
              <a:rPr lang="en-US" dirty="0" err="1" smtClean="0"/>
              <a:t>relatinoship</a:t>
            </a:r>
            <a:r>
              <a:rPr lang="en-US" dirty="0" smtClean="0"/>
              <a:t> holds up in the larger population or is just due to chance, then you need to move to inferential statistics and would do what is called a chi square test to see if the relationship is significant but if just using to describe the data you have – for example you have the whole program population data that you are describing – then can use a cross-tab without a significance test. </a:t>
            </a:r>
          </a:p>
        </p:txBody>
      </p:sp>
    </p:spTree>
    <p:extLst>
      <p:ext uri="{BB962C8B-B14F-4D97-AF65-F5344CB8AC3E}">
        <p14:creationId xmlns:p14="http://schemas.microsoft.com/office/powerpoint/2010/main" val="23665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90E8CDC-7C88-43C4-ADCC-A1B479D04909}" type="slidenum">
              <a:rPr lang="en-US" smtClean="0"/>
              <a:pPr/>
              <a:t>10</a:t>
            </a:fld>
            <a:endParaRPr lang="en-US" smtClean="0"/>
          </a:p>
        </p:txBody>
      </p:sp>
      <p:sp>
        <p:nvSpPr>
          <p:cNvPr id="53251" name="Rectangle 2"/>
          <p:cNvSpPr>
            <a:spLocks noGrp="1" noRot="1" noChangeAspect="1" noChangeArrowheads="1" noTextEdit="1"/>
          </p:cNvSpPr>
          <p:nvPr>
            <p:ph type="sldImg"/>
          </p:nvPr>
        </p:nvSpPr>
        <p:spPr>
          <a:xfrm>
            <a:off x="1104900" y="698500"/>
            <a:ext cx="4648200" cy="3486150"/>
          </a:xfrm>
          <a:ln w="12700"/>
        </p:spPr>
      </p:sp>
      <p:sp>
        <p:nvSpPr>
          <p:cNvPr id="53252" name="Rectangle 3"/>
          <p:cNvSpPr>
            <a:spLocks noGrp="1" noChangeArrowheads="1"/>
          </p:cNvSpPr>
          <p:nvPr>
            <p:ph type="body" idx="1"/>
          </p:nvPr>
        </p:nvSpPr>
        <p:spPr>
          <a:xfrm>
            <a:off x="915024" y="4415080"/>
            <a:ext cx="5027960" cy="4185124"/>
          </a:xfrm>
          <a:noFill/>
          <a:ln/>
        </p:spPr>
        <p:txBody>
          <a:bodyPr lIns="91942" tIns="46750" rIns="91942" bIns="46750"/>
          <a:lstStyle/>
          <a:p>
            <a:pPr eaLnBrk="1" hangingPunct="1"/>
            <a:r>
              <a:rPr lang="en-US" smtClean="0"/>
              <a:t>For example, we might say that the mean length of stay in a shelter is 11 days; yet the mode is 7 days (most common length of stay), and the median is 9 days – out of 30 cases, 15 are less than 9 days and 15 are above 9 days. </a:t>
            </a:r>
          </a:p>
          <a:p>
            <a:pPr eaLnBrk="1" hangingPunct="1"/>
            <a:endParaRPr lang="en-US" smtClean="0"/>
          </a:p>
          <a:p>
            <a:pPr eaLnBrk="1" hangingPunct="1"/>
            <a:r>
              <a:rPr lang="en-US" smtClean="0"/>
              <a:t>Frequencies: Of the 30 grandparents taking the survey, 20 said that the support they receive at the center helps them care for their grandchildren.</a:t>
            </a:r>
          </a:p>
          <a:p>
            <a:pPr eaLnBrk="1" hangingPunct="1"/>
            <a:r>
              <a:rPr lang="en-US" smtClean="0"/>
              <a:t>Percentages – that means that 67% (20/30*100) say that the center helps them care for their grandchildren</a:t>
            </a:r>
          </a:p>
          <a:p>
            <a:pPr eaLnBrk="1" hangingPunct="1"/>
            <a:r>
              <a:rPr lang="en-US" smtClean="0"/>
              <a:t>Ratios: 10 of the 20 women receiving prenatal counseling through the Maternity care program chose to breastfeed after delivery.</a:t>
            </a:r>
          </a:p>
          <a:p>
            <a:pPr eaLnBrk="1" hangingPunct="1"/>
            <a:r>
              <a:rPr lang="en-US" smtClean="0"/>
              <a:t>Cross-tabs: (i.e. female participants were more likely to complete the program than the male participants) </a:t>
            </a:r>
            <a:endParaRPr lang="en-US" u="sng" smtClean="0"/>
          </a:p>
          <a:p>
            <a:pPr eaLnBrk="1" hangingPunct="1"/>
            <a:r>
              <a:rPr lang="en-US" smtClean="0"/>
              <a:t>If you were trying to say whether the relatinoship holds up in the larger population or is just due to chance, then you need to move to inferential statistics and would do what is called a chi square test to see if the relationship is significant but if just using to describe the data you have – for example you have the whole program population data that you are describing – then can use a cross-tab without a significance test. </a:t>
            </a:r>
          </a:p>
        </p:txBody>
      </p:sp>
    </p:spTree>
    <p:extLst>
      <p:ext uri="{BB962C8B-B14F-4D97-AF65-F5344CB8AC3E}">
        <p14:creationId xmlns:p14="http://schemas.microsoft.com/office/powerpoint/2010/main" val="1409861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90E8CDC-7C88-43C4-ADCC-A1B479D04909}" type="slidenum">
              <a:rPr lang="en-US" smtClean="0"/>
              <a:pPr/>
              <a:t>11</a:t>
            </a:fld>
            <a:endParaRPr lang="en-US" smtClean="0"/>
          </a:p>
        </p:txBody>
      </p:sp>
      <p:sp>
        <p:nvSpPr>
          <p:cNvPr id="53251" name="Rectangle 2"/>
          <p:cNvSpPr>
            <a:spLocks noGrp="1" noRot="1" noChangeAspect="1" noChangeArrowheads="1" noTextEdit="1"/>
          </p:cNvSpPr>
          <p:nvPr>
            <p:ph type="sldImg"/>
          </p:nvPr>
        </p:nvSpPr>
        <p:spPr>
          <a:xfrm>
            <a:off x="1104900" y="698500"/>
            <a:ext cx="4648200" cy="3486150"/>
          </a:xfrm>
          <a:ln w="12700"/>
        </p:spPr>
      </p:sp>
      <p:sp>
        <p:nvSpPr>
          <p:cNvPr id="53252" name="Rectangle 3"/>
          <p:cNvSpPr>
            <a:spLocks noGrp="1" noChangeArrowheads="1"/>
          </p:cNvSpPr>
          <p:nvPr>
            <p:ph type="body" idx="1"/>
          </p:nvPr>
        </p:nvSpPr>
        <p:spPr>
          <a:xfrm>
            <a:off x="915024" y="4415080"/>
            <a:ext cx="5027960" cy="4185124"/>
          </a:xfrm>
          <a:noFill/>
          <a:ln/>
        </p:spPr>
        <p:txBody>
          <a:bodyPr lIns="91942" tIns="46750" rIns="91942" bIns="46750"/>
          <a:lstStyle/>
          <a:p>
            <a:pPr eaLnBrk="1" hangingPunct="1"/>
            <a:r>
              <a:rPr lang="en-US" smtClean="0"/>
              <a:t>For example, we might say that the mean length of stay in a shelter is 11 days; yet the mode is 7 days (most common length of stay), and the median is 9 days – out of 30 cases, 15 are less than 9 days and 15 are above 9 days. </a:t>
            </a:r>
          </a:p>
          <a:p>
            <a:pPr eaLnBrk="1" hangingPunct="1"/>
            <a:endParaRPr lang="en-US" smtClean="0"/>
          </a:p>
          <a:p>
            <a:pPr eaLnBrk="1" hangingPunct="1"/>
            <a:r>
              <a:rPr lang="en-US" smtClean="0"/>
              <a:t>Frequencies: Of the 30 grandparents taking the survey, 20 said that the support they receive at the center helps them care for their grandchildren.</a:t>
            </a:r>
          </a:p>
          <a:p>
            <a:pPr eaLnBrk="1" hangingPunct="1"/>
            <a:r>
              <a:rPr lang="en-US" smtClean="0"/>
              <a:t>Percentages – that means that 67% (20/30*100) say that the center helps them care for their grandchildren</a:t>
            </a:r>
          </a:p>
          <a:p>
            <a:pPr eaLnBrk="1" hangingPunct="1"/>
            <a:r>
              <a:rPr lang="en-US" smtClean="0"/>
              <a:t>Ratios: 10 of the 20 women receiving prenatal counseling through the Maternity care program chose to breastfeed after delivery.</a:t>
            </a:r>
          </a:p>
          <a:p>
            <a:pPr eaLnBrk="1" hangingPunct="1"/>
            <a:r>
              <a:rPr lang="en-US" smtClean="0"/>
              <a:t>Cross-tabs: (i.e. female participants were more likely to complete the program than the male participants) </a:t>
            </a:r>
            <a:endParaRPr lang="en-US" u="sng" smtClean="0"/>
          </a:p>
          <a:p>
            <a:pPr eaLnBrk="1" hangingPunct="1"/>
            <a:r>
              <a:rPr lang="en-US" smtClean="0"/>
              <a:t>If you were trying to say whether the relatinoship holds up in the larger population or is just due to chance, then you need to move to inferential statistics and would do what is called a chi square test to see if the relationship is significant but if just using to describe the data you have – for example you have the whole program population data that you are describing – then can use a cross-tab without a significance test. </a:t>
            </a:r>
          </a:p>
        </p:txBody>
      </p:sp>
    </p:spTree>
    <p:extLst>
      <p:ext uri="{BB962C8B-B14F-4D97-AF65-F5344CB8AC3E}">
        <p14:creationId xmlns:p14="http://schemas.microsoft.com/office/powerpoint/2010/main" val="1084717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90E8CDC-7C88-43C4-ADCC-A1B479D04909}" type="slidenum">
              <a:rPr lang="en-US" smtClean="0"/>
              <a:pPr/>
              <a:t>12</a:t>
            </a:fld>
            <a:endParaRPr lang="en-US" smtClean="0"/>
          </a:p>
        </p:txBody>
      </p:sp>
      <p:sp>
        <p:nvSpPr>
          <p:cNvPr id="53251" name="Rectangle 2"/>
          <p:cNvSpPr>
            <a:spLocks noGrp="1" noRot="1" noChangeAspect="1" noChangeArrowheads="1" noTextEdit="1"/>
          </p:cNvSpPr>
          <p:nvPr>
            <p:ph type="sldImg"/>
          </p:nvPr>
        </p:nvSpPr>
        <p:spPr>
          <a:xfrm>
            <a:off x="1104900" y="698500"/>
            <a:ext cx="4648200" cy="3486150"/>
          </a:xfrm>
          <a:ln w="12700"/>
        </p:spPr>
      </p:sp>
      <p:sp>
        <p:nvSpPr>
          <p:cNvPr id="53252" name="Rectangle 3"/>
          <p:cNvSpPr>
            <a:spLocks noGrp="1" noChangeArrowheads="1"/>
          </p:cNvSpPr>
          <p:nvPr>
            <p:ph type="body" idx="1"/>
          </p:nvPr>
        </p:nvSpPr>
        <p:spPr>
          <a:xfrm>
            <a:off x="915024" y="4415080"/>
            <a:ext cx="5027960" cy="4185124"/>
          </a:xfrm>
          <a:noFill/>
          <a:ln/>
        </p:spPr>
        <p:txBody>
          <a:bodyPr lIns="91942" tIns="46750" rIns="91942" bIns="46750"/>
          <a:lstStyle/>
          <a:p>
            <a:pPr eaLnBrk="1" hangingPunct="1"/>
            <a:r>
              <a:rPr lang="en-US" dirty="0" smtClean="0"/>
              <a:t>For example, we might say that the mean length of stay in a shelter is 11 days; yet the mode is 7 days (most common length of stay), and the median is 9 days – out of 30 cases, 15 are less than 9 days and 15 are above 9 days. </a:t>
            </a:r>
          </a:p>
          <a:p>
            <a:pPr eaLnBrk="1" hangingPunct="1"/>
            <a:endParaRPr lang="en-US" dirty="0" smtClean="0"/>
          </a:p>
          <a:p>
            <a:pPr eaLnBrk="1" hangingPunct="1"/>
            <a:r>
              <a:rPr lang="en-US" dirty="0" smtClean="0"/>
              <a:t>Frequencies: Of the 30 grandparents taking the survey, 20 said that the support they receive at the center helps them care for their grandchildren.</a:t>
            </a:r>
          </a:p>
          <a:p>
            <a:pPr eaLnBrk="1" hangingPunct="1"/>
            <a:r>
              <a:rPr lang="en-US" dirty="0" smtClean="0"/>
              <a:t>Percentages – that means that 67% (20/30*100) say that the center helps them care for their grandchildren</a:t>
            </a:r>
          </a:p>
          <a:p>
            <a:pPr eaLnBrk="1" hangingPunct="1"/>
            <a:r>
              <a:rPr lang="en-US" dirty="0" smtClean="0"/>
              <a:t>Ratios: 10 of the 20 women receiving prenatal counseling through the Maternity care program chose to breastfeed after delivery.</a:t>
            </a:r>
          </a:p>
          <a:p>
            <a:pPr eaLnBrk="1" hangingPunct="1"/>
            <a:r>
              <a:rPr lang="en-US" dirty="0" smtClean="0"/>
              <a:t>Cross-tabs: (i.e. female participants were more likely to complete the program than the male participants) </a:t>
            </a:r>
            <a:endParaRPr lang="en-US" u="sng" dirty="0" smtClean="0"/>
          </a:p>
          <a:p>
            <a:pPr eaLnBrk="1" hangingPunct="1"/>
            <a:r>
              <a:rPr lang="en-US" dirty="0" smtClean="0"/>
              <a:t>If you were trying to say whether the </a:t>
            </a:r>
            <a:r>
              <a:rPr lang="en-US" dirty="0" err="1" smtClean="0"/>
              <a:t>relatinoship</a:t>
            </a:r>
            <a:r>
              <a:rPr lang="en-US" dirty="0" smtClean="0"/>
              <a:t> holds up in the larger population or is just due to chance, then you need to move to inferential statistics and would do what is called a chi square test to see if the relationship is significant but if just using to describe the data you have – for example you have the whole program population data that you are describing – then can use a cross-tab without a significance test. </a:t>
            </a:r>
          </a:p>
        </p:txBody>
      </p:sp>
    </p:spTree>
    <p:extLst>
      <p:ext uri="{BB962C8B-B14F-4D97-AF65-F5344CB8AC3E}">
        <p14:creationId xmlns:p14="http://schemas.microsoft.com/office/powerpoint/2010/main" val="2216055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Footer Placeholder 2"/>
          <p:cNvSpPr>
            <a:spLocks noGrp="1"/>
          </p:cNvSpPr>
          <p:nvPr userDrawn="1">
            <p:ph type="ftr" sz="quarter" idx="3"/>
          </p:nvPr>
        </p:nvSpPr>
        <p:spPr>
          <a:xfrm>
            <a:off x="457200" y="6172200"/>
            <a:ext cx="6400800" cy="533400"/>
          </a:xfrm>
          <a:prstGeom prst="rect">
            <a:avLst/>
          </a:prstGeom>
        </p:spPr>
        <p:txBody>
          <a:bodyPr/>
          <a:lstStyle>
            <a:lvl1pPr>
              <a:defRPr sz="1100"/>
            </a:lvl1pPr>
          </a:lstStyle>
          <a:p>
            <a:r>
              <a:rPr lang="en-US" sz="1200" b="1" dirty="0" smtClean="0">
                <a:latin typeface="Trebuchet MS" pitchFamily="34" charset="0"/>
              </a:rPr>
              <a:t>                                       </a:t>
            </a:r>
          </a:p>
          <a:p>
            <a:r>
              <a:rPr lang="en-US" sz="1200" b="1" dirty="0" smtClean="0">
                <a:latin typeface="Trebuchet MS" pitchFamily="34" charset="0"/>
              </a:rPr>
              <a:t>                                                       Anita M. Baker, </a:t>
            </a:r>
            <a:r>
              <a:rPr lang="en-US" sz="1200" b="1" i="1" dirty="0" smtClean="0">
                <a:latin typeface="Trebuchet MS" pitchFamily="34" charset="0"/>
              </a:rPr>
              <a:t>Evaluation Services</a:t>
            </a:r>
            <a:endParaRPr lang="en-US" sz="1200" b="1" i="1" dirty="0">
              <a:latin typeface="Trebuchet MS" pitchFamily="34" charset="0"/>
            </a:endParaRPr>
          </a:p>
        </p:txBody>
      </p:sp>
      <p:sp>
        <p:nvSpPr>
          <p:cNvPr id="4" name="Slide Number Placeholder 3"/>
          <p:cNvSpPr>
            <a:spLocks noGrp="1"/>
          </p:cNvSpPr>
          <p:nvPr>
            <p:ph type="sldNum" sz="quarter" idx="10"/>
          </p:nvPr>
        </p:nvSpPr>
        <p:spPr/>
        <p:txBody>
          <a:bodyPr/>
          <a:lstStyle/>
          <a:p>
            <a:fld id="{AF35CA4E-FC4C-453F-BE66-700D9A7C8C3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endParaRPr lang="en-US" dirty="0"/>
          </a:p>
        </p:txBody>
      </p:sp>
      <p:sp>
        <p:nvSpPr>
          <p:cNvPr id="5" name="Rectangle 5"/>
          <p:cNvSpPr>
            <a:spLocks noGrp="1" noChangeArrowheads="1"/>
          </p:cNvSpPr>
          <p:nvPr>
            <p:ph type="ftr" sz="quarter" idx="11"/>
          </p:nvPr>
        </p:nvSpPr>
        <p:spPr>
          <a:xfrm>
            <a:off x="2209800" y="6381750"/>
            <a:ext cx="4495800" cy="476250"/>
          </a:xfrm>
          <a:prstGeom prst="rect">
            <a:avLst/>
          </a:prstGeom>
          <a:ln/>
        </p:spPr>
        <p:txBody>
          <a:bodyPr/>
          <a:lstStyle>
            <a:lvl1pPr>
              <a:defRPr>
                <a:latin typeface="Trebuchet MS" pitchFamily="34" charset="0"/>
              </a:defRPr>
            </a:lvl1pPr>
          </a:lstStyle>
          <a:p>
            <a:r>
              <a:rPr lang="en-US" dirty="0" smtClean="0"/>
              <a:t>       Bruner Foundation        Rochester, New York                         Anita M. Baker, Evaluation Services</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04CD2872-D37F-4A14-85F8-D701B8FFD25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endParaRPr lang="en-US" dirty="0"/>
          </a:p>
        </p:txBody>
      </p:sp>
      <p:sp>
        <p:nvSpPr>
          <p:cNvPr id="5" name="Rectangle 5"/>
          <p:cNvSpPr>
            <a:spLocks noGrp="1" noChangeArrowheads="1"/>
          </p:cNvSpPr>
          <p:nvPr>
            <p:ph type="ftr" sz="quarter" idx="11"/>
          </p:nvPr>
        </p:nvSpPr>
        <p:spPr>
          <a:xfrm>
            <a:off x="2209800" y="6381750"/>
            <a:ext cx="4495800" cy="476250"/>
          </a:xfrm>
          <a:prstGeom prst="rect">
            <a:avLst/>
          </a:prstGeom>
          <a:ln/>
        </p:spPr>
        <p:txBody>
          <a:bodyPr/>
          <a:lstStyle>
            <a:lvl1pPr>
              <a:defRPr>
                <a:latin typeface="Trebuchet MS" pitchFamily="34" charset="0"/>
              </a:defRPr>
            </a:lvl1pPr>
          </a:lstStyle>
          <a:p>
            <a:r>
              <a:rPr lang="en-US" dirty="0" smtClean="0"/>
              <a:t>       Bruner Foundation        Rochester, New York                         Anita M. Baker, Evaluation Services</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21467DF7-2175-49C9-96F0-434966541C2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endParaRPr lang="en-US" dirty="0"/>
          </a:p>
        </p:txBody>
      </p:sp>
      <p:sp>
        <p:nvSpPr>
          <p:cNvPr id="5" name="Rectangle 5"/>
          <p:cNvSpPr>
            <a:spLocks noGrp="1" noChangeArrowheads="1"/>
          </p:cNvSpPr>
          <p:nvPr>
            <p:ph type="ftr" sz="quarter" idx="11"/>
          </p:nvPr>
        </p:nvSpPr>
        <p:spPr>
          <a:xfrm>
            <a:off x="2209800" y="6381750"/>
            <a:ext cx="4495800" cy="476250"/>
          </a:xfrm>
          <a:prstGeom prst="rect">
            <a:avLst/>
          </a:prstGeom>
          <a:ln/>
        </p:spPr>
        <p:txBody>
          <a:bodyPr/>
          <a:lstStyle>
            <a:lvl1pPr>
              <a:defRPr>
                <a:latin typeface="Trebuchet MS" pitchFamily="34" charset="0"/>
              </a:defRPr>
            </a:lvl1pPr>
          </a:lstStyle>
          <a:p>
            <a:r>
              <a:rPr lang="en-US" dirty="0" smtClean="0"/>
              <a:t>       Bruner Foundation        Rochester, New York                         Anita M. Baker, Evaluation Services</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EBA54A2D-9609-44D5-B47F-1C6D73ADBFAC}"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AF35CA4E-FC4C-453F-BE66-700D9A7C8C31}" type="slidenum">
              <a:rPr lang="en-US" smtClean="0"/>
              <a:pPr/>
              <a:t>‹#›</a:t>
            </a:fld>
            <a:endParaRPr lang="en-US"/>
          </a:p>
        </p:txBody>
      </p:sp>
      <p:sp>
        <p:nvSpPr>
          <p:cNvPr id="4" name="Footer Placeholder 3"/>
          <p:cNvSpPr>
            <a:spLocks noGrp="1"/>
          </p:cNvSpPr>
          <p:nvPr>
            <p:ph type="ftr" sz="quarter" idx="11"/>
          </p:nvPr>
        </p:nvSpPr>
        <p:spPr/>
        <p:txBody>
          <a:bodyPr/>
          <a:lstStyle/>
          <a:p>
            <a:r>
              <a:rPr lang="en-US" b="1" dirty="0" smtClean="0">
                <a:latin typeface="Trebuchet MS" pitchFamily="34" charset="0"/>
              </a:rPr>
              <a:t>       Bruner Foundation</a:t>
            </a:r>
          </a:p>
          <a:p>
            <a:r>
              <a:rPr lang="en-US" dirty="0" smtClean="0">
                <a:latin typeface="Trebuchet MS" pitchFamily="34" charset="0"/>
              </a:rPr>
              <a:t>       </a:t>
            </a:r>
            <a:r>
              <a:rPr lang="en-US" b="1" dirty="0" smtClean="0">
                <a:latin typeface="Trebuchet MS" pitchFamily="34" charset="0"/>
              </a:rPr>
              <a:t>Rochester, New York                         </a:t>
            </a:r>
            <a:r>
              <a:rPr lang="en-US" sz="1200" b="1" dirty="0" smtClean="0">
                <a:latin typeface="Trebuchet MS" pitchFamily="34" charset="0"/>
              </a:rPr>
              <a:t>Anita M. Baker, </a:t>
            </a:r>
            <a:r>
              <a:rPr lang="en-US" sz="1200" b="1" i="1" dirty="0" smtClean="0">
                <a:latin typeface="Trebuchet MS" pitchFamily="34" charset="0"/>
              </a:rPr>
              <a:t>Evaluation Services</a:t>
            </a:r>
            <a:endParaRPr lang="en-US" sz="1200" b="1" i="1" dirty="0">
              <a:latin typeface="Trebuchet MS"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2122"/>
            <a:ext cx="7313612"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370013" y="1827609"/>
            <a:ext cx="3579812" cy="4115098"/>
          </a:xfrm>
        </p:spPr>
        <p:txBody>
          <a:bodyPr/>
          <a:lstStyle/>
          <a:p>
            <a:pPr lvl="0"/>
            <a:endParaRPr lang="en-US" noProof="0" smtClean="0"/>
          </a:p>
        </p:txBody>
      </p:sp>
      <p:sp>
        <p:nvSpPr>
          <p:cNvPr id="4" name="Text Placeholder 3"/>
          <p:cNvSpPr>
            <a:spLocks noGrp="1"/>
          </p:cNvSpPr>
          <p:nvPr>
            <p:ph type="body" sz="half" idx="2"/>
          </p:nvPr>
        </p:nvSpPr>
        <p:spPr>
          <a:xfrm>
            <a:off x="5102225" y="1827609"/>
            <a:ext cx="3581400" cy="41150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xfrm>
            <a:off x="457200" y="6248400"/>
            <a:ext cx="2133600" cy="457200"/>
          </a:xfrm>
          <a:prstGeom prst="rect">
            <a:avLst/>
          </a:prstGeom>
        </p:spPr>
        <p:txBody>
          <a:bodyPr/>
          <a:lstStyle>
            <a:lvl1pPr>
              <a:defRPr>
                <a:latin typeface="Trebuchet MS" pitchFamily="34" charset="0"/>
                <a:ea typeface="MS PGothic" pitchFamily="34" charset="-128"/>
              </a:defRPr>
            </a:lvl1pPr>
          </a:lstStyle>
          <a:p>
            <a:pPr>
              <a:defRPr/>
            </a:pPr>
            <a:endParaRPr lang="en-US"/>
          </a:p>
        </p:txBody>
      </p:sp>
      <p:sp>
        <p:nvSpPr>
          <p:cNvPr id="6" name="Rectangle 8"/>
          <p:cNvSpPr>
            <a:spLocks noGrp="1" noChangeArrowheads="1"/>
          </p:cNvSpPr>
          <p:nvPr>
            <p:ph type="ftr" sz="quarter" idx="11"/>
          </p:nvPr>
        </p:nvSpPr>
        <p:spPr/>
        <p:txBody>
          <a:bodyPr/>
          <a:lstStyle>
            <a:lvl1pPr>
              <a:defRPr>
                <a:latin typeface="Trebuchet MS" pitchFamily="34" charset="0"/>
              </a:defRPr>
            </a:lvl1pPr>
          </a:lstStyle>
          <a:p>
            <a:pPr>
              <a:defRPr/>
            </a:pPr>
            <a:r>
              <a:rPr lang="en-US"/>
              <a:t>Bruner Foundation  Rochester, New York                        Anita Baker, Evaluation Services</a:t>
            </a:r>
          </a:p>
        </p:txBody>
      </p:sp>
      <p:sp>
        <p:nvSpPr>
          <p:cNvPr id="7" name="Rectangle 9"/>
          <p:cNvSpPr>
            <a:spLocks noGrp="1" noChangeArrowheads="1"/>
          </p:cNvSpPr>
          <p:nvPr>
            <p:ph type="sldNum" sz="quarter" idx="12"/>
          </p:nvPr>
        </p:nvSpPr>
        <p:spPr/>
        <p:txBody>
          <a:bodyPr/>
          <a:lstStyle>
            <a:lvl1pPr>
              <a:defRPr/>
            </a:lvl1pPr>
          </a:lstStyle>
          <a:p>
            <a:pPr>
              <a:defRPr/>
            </a:pPr>
            <a:fld id="{D1C635BE-3AF2-4EF9-970B-2DA096B0EBC7}" type="slidenum">
              <a:rPr lang="en-US"/>
              <a:pPr>
                <a:defRPr/>
              </a:pPr>
              <a:t>‹#›</a:t>
            </a:fld>
            <a:endParaRPr lang="en-US"/>
          </a:p>
        </p:txBody>
      </p:sp>
    </p:spTree>
    <p:extLst>
      <p:ext uri="{BB962C8B-B14F-4D97-AF65-F5344CB8AC3E}">
        <p14:creationId xmlns:p14="http://schemas.microsoft.com/office/powerpoint/2010/main" val="291563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fld id="{ED58318A-817E-436B-9826-76CBAF1DE4B2}" type="slidenum">
              <a:rPr lang="en-US"/>
              <a:pPr/>
              <a:t>‹#›</a:t>
            </a:fld>
            <a:endParaRPr lang="en-US"/>
          </a:p>
        </p:txBody>
      </p:sp>
      <p:sp>
        <p:nvSpPr>
          <p:cNvPr id="7" name="Footer Placeholder 2"/>
          <p:cNvSpPr>
            <a:spLocks noGrp="1"/>
          </p:cNvSpPr>
          <p:nvPr userDrawn="1">
            <p:ph type="ftr" sz="quarter" idx="3"/>
          </p:nvPr>
        </p:nvSpPr>
        <p:spPr>
          <a:xfrm>
            <a:off x="457200" y="6172200"/>
            <a:ext cx="6400800" cy="533400"/>
          </a:xfrm>
          <a:prstGeom prst="rect">
            <a:avLst/>
          </a:prstGeom>
        </p:spPr>
        <p:txBody>
          <a:bodyPr/>
          <a:lstStyle>
            <a:lvl1pPr>
              <a:defRPr sz="1100"/>
            </a:lvl1pPr>
          </a:lstStyle>
          <a:p>
            <a:r>
              <a:rPr lang="en-US" b="1" dirty="0" smtClean="0">
                <a:latin typeface="Trebuchet MS" pitchFamily="34" charset="0"/>
              </a:rPr>
              <a:t>       Bruner Foundation</a:t>
            </a:r>
          </a:p>
          <a:p>
            <a:r>
              <a:rPr lang="en-US" dirty="0" smtClean="0">
                <a:latin typeface="Trebuchet MS" pitchFamily="34" charset="0"/>
              </a:rPr>
              <a:t>       </a:t>
            </a:r>
            <a:r>
              <a:rPr lang="en-US" b="1" dirty="0" smtClean="0">
                <a:latin typeface="Trebuchet MS" pitchFamily="34" charset="0"/>
              </a:rPr>
              <a:t>Rochester, New York                         </a:t>
            </a:r>
            <a:r>
              <a:rPr lang="en-US" sz="1200" b="1" dirty="0" smtClean="0">
                <a:latin typeface="Trebuchet MS" pitchFamily="34" charset="0"/>
              </a:rPr>
              <a:t>Anita M. Baker, </a:t>
            </a:r>
            <a:r>
              <a:rPr lang="en-US" sz="1200" b="1" i="1" dirty="0" smtClean="0">
                <a:latin typeface="Trebuchet MS" pitchFamily="34" charset="0"/>
              </a:rPr>
              <a:t>Evaluation Services</a:t>
            </a:r>
            <a:endParaRPr lang="en-US" sz="1200" b="1" i="1" dirty="0">
              <a:latin typeface="Trebuchet MS"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fld id="{6A4DC417-1383-48B4-9502-945CA1B1EC64}" type="slidenum">
              <a:rPr lang="en-US"/>
              <a:pPr/>
              <a:t>‹#›</a:t>
            </a:fld>
            <a:endParaRPr lang="en-US"/>
          </a:p>
        </p:txBody>
      </p:sp>
      <p:sp>
        <p:nvSpPr>
          <p:cNvPr id="7" name="Footer Placeholder 2"/>
          <p:cNvSpPr>
            <a:spLocks noGrp="1"/>
          </p:cNvSpPr>
          <p:nvPr userDrawn="1">
            <p:ph type="ftr" sz="quarter" idx="3"/>
          </p:nvPr>
        </p:nvSpPr>
        <p:spPr>
          <a:xfrm>
            <a:off x="457200" y="6172200"/>
            <a:ext cx="6400800" cy="533400"/>
          </a:xfrm>
          <a:prstGeom prst="rect">
            <a:avLst/>
          </a:prstGeom>
        </p:spPr>
        <p:txBody>
          <a:bodyPr/>
          <a:lstStyle>
            <a:lvl1pPr>
              <a:defRPr sz="1100"/>
            </a:lvl1pPr>
          </a:lstStyle>
          <a:p>
            <a:r>
              <a:rPr lang="en-US" b="1" dirty="0" smtClean="0">
                <a:latin typeface="Trebuchet MS" pitchFamily="34" charset="0"/>
              </a:rPr>
              <a:t>       Bruner Foundation</a:t>
            </a:r>
          </a:p>
          <a:p>
            <a:r>
              <a:rPr lang="en-US" dirty="0" smtClean="0">
                <a:latin typeface="Trebuchet MS" pitchFamily="34" charset="0"/>
              </a:rPr>
              <a:t>       </a:t>
            </a:r>
            <a:r>
              <a:rPr lang="en-US" b="1" dirty="0" smtClean="0">
                <a:latin typeface="Trebuchet MS" pitchFamily="34" charset="0"/>
              </a:rPr>
              <a:t>Rochester, New York                         </a:t>
            </a:r>
            <a:r>
              <a:rPr lang="en-US" sz="1200" b="1" dirty="0" smtClean="0">
                <a:latin typeface="Trebuchet MS" pitchFamily="34" charset="0"/>
              </a:rPr>
              <a:t>Anita M. Baker, </a:t>
            </a:r>
            <a:r>
              <a:rPr lang="en-US" sz="1200" b="1" i="1" dirty="0" smtClean="0">
                <a:latin typeface="Trebuchet MS" pitchFamily="34" charset="0"/>
              </a:rPr>
              <a:t>Evaluation Services</a:t>
            </a:r>
            <a:endParaRPr lang="en-US" sz="1200" b="1" i="1" dirty="0">
              <a:latin typeface="Trebuchet MS"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endParaRPr lang="en-US" dirty="0"/>
          </a:p>
        </p:txBody>
      </p:sp>
      <p:sp>
        <p:nvSpPr>
          <p:cNvPr id="6" name="Footer Placeholder 5"/>
          <p:cNvSpPr>
            <a:spLocks noGrp="1" noChangeArrowheads="1"/>
          </p:cNvSpPr>
          <p:nvPr>
            <p:ph type="ftr" sz="quarter" idx="11"/>
          </p:nvPr>
        </p:nvSpPr>
        <p:spPr>
          <a:xfrm>
            <a:off x="2971800" y="6381750"/>
            <a:ext cx="3733800" cy="476250"/>
          </a:xfrm>
          <a:prstGeom prst="rect">
            <a:avLst/>
          </a:prstGeom>
          <a:ln/>
        </p:spPr>
        <p:txBody>
          <a:bodyPr/>
          <a:lstStyle>
            <a:lvl1pPr>
              <a:defRPr>
                <a:latin typeface="Trebuchet MS" pitchFamily="34" charset="0"/>
              </a:defRPr>
            </a:lvl1pPr>
          </a:lstStyle>
          <a:p>
            <a:r>
              <a:rPr lang="en-US" dirty="0" smtClean="0"/>
              <a:t>Anita M. Baker, </a:t>
            </a:r>
            <a:r>
              <a:rPr lang="en-US" i="1" dirty="0" smtClean="0"/>
              <a:t>Evaluation</a:t>
            </a:r>
            <a:r>
              <a:rPr lang="en-US" dirty="0" smtClean="0"/>
              <a:t> </a:t>
            </a:r>
            <a:r>
              <a:rPr lang="en-US" i="1" dirty="0" smtClean="0"/>
              <a:t>Services</a:t>
            </a:r>
            <a:endParaRPr lang="en-US" i="1" dirty="0"/>
          </a:p>
        </p:txBody>
      </p:sp>
      <p:sp>
        <p:nvSpPr>
          <p:cNvPr id="7" name="Rectangle 6"/>
          <p:cNvSpPr>
            <a:spLocks noGrp="1" noChangeArrowheads="1"/>
          </p:cNvSpPr>
          <p:nvPr>
            <p:ph type="sldNum" sz="quarter" idx="12"/>
          </p:nvPr>
        </p:nvSpPr>
        <p:spPr>
          <a:ln/>
        </p:spPr>
        <p:txBody>
          <a:bodyPr/>
          <a:lstStyle>
            <a:lvl1pPr>
              <a:defRPr/>
            </a:lvl1pPr>
          </a:lstStyle>
          <a:p>
            <a:fld id="{5A51872A-3F5B-4EA9-B743-64FB6F0E436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endParaRPr lang="en-US" dirty="0"/>
          </a:p>
        </p:txBody>
      </p:sp>
      <p:sp>
        <p:nvSpPr>
          <p:cNvPr id="8" name="Rectangle 5"/>
          <p:cNvSpPr>
            <a:spLocks noGrp="1" noChangeArrowheads="1"/>
          </p:cNvSpPr>
          <p:nvPr>
            <p:ph type="ftr" sz="quarter" idx="11"/>
          </p:nvPr>
        </p:nvSpPr>
        <p:spPr>
          <a:xfrm>
            <a:off x="2209800" y="6381750"/>
            <a:ext cx="4495800" cy="476250"/>
          </a:xfrm>
          <a:prstGeom prst="rect">
            <a:avLst/>
          </a:prstGeom>
          <a:ln/>
        </p:spPr>
        <p:txBody>
          <a:bodyPr/>
          <a:lstStyle>
            <a:lvl1pPr>
              <a:defRPr>
                <a:latin typeface="Trebuchet MS" pitchFamily="34" charset="0"/>
              </a:defRPr>
            </a:lvl1pPr>
          </a:lstStyle>
          <a:p>
            <a:pPr algn="ctr"/>
            <a:r>
              <a:rPr lang="en-US" dirty="0" smtClean="0"/>
              <a:t>Anita M. Baker, </a:t>
            </a:r>
            <a:r>
              <a:rPr lang="en-US" i="1" dirty="0" smtClean="0"/>
              <a:t>Evaluation Services</a:t>
            </a:r>
            <a:endParaRPr lang="en-US" i="1" dirty="0"/>
          </a:p>
        </p:txBody>
      </p:sp>
      <p:sp>
        <p:nvSpPr>
          <p:cNvPr id="9" name="Rectangle 6"/>
          <p:cNvSpPr>
            <a:spLocks noGrp="1" noChangeArrowheads="1"/>
          </p:cNvSpPr>
          <p:nvPr>
            <p:ph type="sldNum" sz="quarter" idx="12"/>
          </p:nvPr>
        </p:nvSpPr>
        <p:spPr>
          <a:ln/>
        </p:spPr>
        <p:txBody>
          <a:bodyPr/>
          <a:lstStyle>
            <a:lvl1pPr>
              <a:defRPr/>
            </a:lvl1pPr>
          </a:lstStyle>
          <a:p>
            <a:fld id="{601913E5-E38E-4DB5-8A45-773941E01D3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p:cNvSpPr>
          <p:nvPr>
            <p:ph type="ftr" sz="quarter" idx="10"/>
          </p:nvPr>
        </p:nvSpPr>
        <p:spPr/>
        <p:txBody>
          <a:bodyPr/>
          <a:lstStyle/>
          <a:p>
            <a:r>
              <a:rPr lang="en-US" b="1" smtClean="0">
                <a:latin typeface="Trebuchet MS" pitchFamily="34" charset="0"/>
              </a:rPr>
              <a:t>       Bruner Foundation</a:t>
            </a:r>
          </a:p>
          <a:p>
            <a:r>
              <a:rPr lang="en-US" smtClean="0">
                <a:latin typeface="Trebuchet MS" pitchFamily="34" charset="0"/>
              </a:rPr>
              <a:t>       </a:t>
            </a:r>
            <a:r>
              <a:rPr lang="en-US" b="1" smtClean="0">
                <a:latin typeface="Trebuchet MS" pitchFamily="34" charset="0"/>
              </a:rPr>
              <a:t>Rochester, New York                         </a:t>
            </a:r>
            <a:r>
              <a:rPr lang="en-US" sz="1200" b="1" smtClean="0">
                <a:latin typeface="Trebuchet MS" pitchFamily="34" charset="0"/>
              </a:rPr>
              <a:t>Anita M. Baker, </a:t>
            </a:r>
            <a:r>
              <a:rPr lang="en-US" sz="1200" b="1" i="1" smtClean="0">
                <a:latin typeface="Trebuchet MS" pitchFamily="34" charset="0"/>
              </a:rPr>
              <a:t>Evaluation Services</a:t>
            </a:r>
            <a:endParaRPr lang="en-US" sz="1200" b="1" i="1" dirty="0">
              <a:latin typeface="Trebuchet MS" pitchFamily="34" charset="0"/>
            </a:endParaRPr>
          </a:p>
        </p:txBody>
      </p:sp>
      <p:sp>
        <p:nvSpPr>
          <p:cNvPr id="7" name="Slide Number Placeholder 6"/>
          <p:cNvSpPr>
            <a:spLocks noGrp="1"/>
          </p:cNvSpPr>
          <p:nvPr>
            <p:ph type="sldNum" sz="quarter" idx="11"/>
          </p:nvPr>
        </p:nvSpPr>
        <p:spPr/>
        <p:txBody>
          <a:bodyPr/>
          <a:lstStyle/>
          <a:p>
            <a:fld id="{AF35CA4E-FC4C-453F-BE66-700D9A7C8C3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endParaRPr lang="en-US" dirty="0"/>
          </a:p>
        </p:txBody>
      </p:sp>
      <p:sp>
        <p:nvSpPr>
          <p:cNvPr id="3" name="Rectangle 5"/>
          <p:cNvSpPr>
            <a:spLocks noGrp="1" noChangeArrowheads="1"/>
          </p:cNvSpPr>
          <p:nvPr>
            <p:ph type="ftr" sz="quarter" idx="11"/>
          </p:nvPr>
        </p:nvSpPr>
        <p:spPr>
          <a:xfrm>
            <a:off x="3505200" y="6245225"/>
            <a:ext cx="2590800" cy="476250"/>
          </a:xfrm>
          <a:prstGeom prst="rect">
            <a:avLst/>
          </a:prstGeom>
          <a:ln/>
        </p:spPr>
        <p:txBody>
          <a:bodyPr/>
          <a:lstStyle>
            <a:lvl1pPr>
              <a:defRPr>
                <a:latin typeface="Trebuchet MS" pitchFamily="34" charset="0"/>
              </a:defRPr>
            </a:lvl1pPr>
          </a:lstStyle>
          <a:p>
            <a:r>
              <a:rPr lang="en-US" dirty="0" smtClean="0"/>
              <a:t>Anita M. Baker, </a:t>
            </a:r>
            <a:r>
              <a:rPr lang="en-US" i="1" dirty="0" smtClean="0"/>
              <a:t>Evaluation Services</a:t>
            </a:r>
            <a:endParaRPr lang="en-US" i="1" dirty="0"/>
          </a:p>
        </p:txBody>
      </p:sp>
      <p:sp>
        <p:nvSpPr>
          <p:cNvPr id="4" name="Rectangle 6"/>
          <p:cNvSpPr>
            <a:spLocks noGrp="1" noChangeArrowheads="1"/>
          </p:cNvSpPr>
          <p:nvPr>
            <p:ph type="sldNum" sz="quarter" idx="12"/>
          </p:nvPr>
        </p:nvSpPr>
        <p:spPr>
          <a:ln/>
        </p:spPr>
        <p:txBody>
          <a:bodyPr/>
          <a:lstStyle>
            <a:lvl1pPr>
              <a:defRPr/>
            </a:lvl1pPr>
          </a:lstStyle>
          <a:p>
            <a:fld id="{30E334B6-8826-47F5-8392-16A42D0814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endParaRPr lang="en-US" dirty="0"/>
          </a:p>
        </p:txBody>
      </p:sp>
      <p:sp>
        <p:nvSpPr>
          <p:cNvPr id="6" name="Footer Placeholder 5"/>
          <p:cNvSpPr>
            <a:spLocks noGrp="1" noChangeArrowheads="1"/>
          </p:cNvSpPr>
          <p:nvPr>
            <p:ph type="ftr" sz="quarter" idx="11"/>
          </p:nvPr>
        </p:nvSpPr>
        <p:spPr>
          <a:xfrm>
            <a:off x="2209800" y="6381750"/>
            <a:ext cx="4495800" cy="476250"/>
          </a:xfrm>
          <a:prstGeom prst="rect">
            <a:avLst/>
          </a:prstGeom>
          <a:ln/>
        </p:spPr>
        <p:txBody>
          <a:bodyPr/>
          <a:lstStyle>
            <a:lvl1pPr>
              <a:defRPr>
                <a:latin typeface="Trebuchet MS" pitchFamily="34" charset="0"/>
              </a:defRPr>
            </a:lvl1pPr>
          </a:lstStyle>
          <a:p>
            <a:r>
              <a:rPr lang="en-US" dirty="0" smtClean="0"/>
              <a:t>       Bruner Foundation        Rochester, New York                         Anita M. Baker, Evaluation Services</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B5292967-55AD-4EF6-85E5-4F1B533B75B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endParaRPr lang="en-US" dirty="0"/>
          </a:p>
        </p:txBody>
      </p:sp>
      <p:sp>
        <p:nvSpPr>
          <p:cNvPr id="6" name="Footer Placeholder 5"/>
          <p:cNvSpPr>
            <a:spLocks noGrp="1" noChangeArrowheads="1"/>
          </p:cNvSpPr>
          <p:nvPr>
            <p:ph type="ftr" sz="quarter" idx="11"/>
          </p:nvPr>
        </p:nvSpPr>
        <p:spPr>
          <a:xfrm>
            <a:off x="2209800" y="6381750"/>
            <a:ext cx="4495800" cy="476250"/>
          </a:xfrm>
          <a:prstGeom prst="rect">
            <a:avLst/>
          </a:prstGeom>
          <a:ln/>
        </p:spPr>
        <p:txBody>
          <a:bodyPr/>
          <a:lstStyle>
            <a:lvl1pPr>
              <a:defRPr>
                <a:latin typeface="Trebuchet MS" pitchFamily="34" charset="0"/>
              </a:defRPr>
            </a:lvl1pPr>
          </a:lstStyle>
          <a:p>
            <a:r>
              <a:rPr lang="en-US" dirty="0" smtClean="0"/>
              <a:t>       Bruner Foundation        Rochester, New York                         Anita M. Baker, Evaluation Services</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E896F203-0701-40C8-8F2B-486041F5216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884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rebuchet MS" pitchFamily="34" charset="0"/>
              </a:defRPr>
            </a:lvl1pPr>
          </a:lstStyle>
          <a:p>
            <a:fld id="{AF35CA4E-FC4C-453F-BE66-700D9A7C8C31}" type="slidenum">
              <a:rPr lang="en-US" smtClean="0"/>
              <a:pPr/>
              <a:t>‹#›</a:t>
            </a:fld>
            <a:endParaRPr lang="en-US" dirty="0"/>
          </a:p>
        </p:txBody>
      </p:sp>
      <p:sp>
        <p:nvSpPr>
          <p:cNvPr id="7" name="Footer Placeholder 2"/>
          <p:cNvSpPr>
            <a:spLocks noGrp="1"/>
          </p:cNvSpPr>
          <p:nvPr userDrawn="1">
            <p:ph type="ftr" sz="quarter" idx="3"/>
          </p:nvPr>
        </p:nvSpPr>
        <p:spPr>
          <a:xfrm>
            <a:off x="457200" y="6172200"/>
            <a:ext cx="6400800" cy="533400"/>
          </a:xfrm>
          <a:prstGeom prst="rect">
            <a:avLst/>
          </a:prstGeom>
        </p:spPr>
        <p:txBody>
          <a:bodyPr/>
          <a:lstStyle>
            <a:lvl1pPr>
              <a:defRPr sz="1100"/>
            </a:lvl1pPr>
          </a:lstStyle>
          <a:p>
            <a:r>
              <a:rPr lang="en-US" b="1" dirty="0" smtClean="0">
                <a:latin typeface="Trebuchet MS" pitchFamily="34" charset="0"/>
              </a:rPr>
              <a:t>       Bruner Foundation</a:t>
            </a:r>
          </a:p>
          <a:p>
            <a:r>
              <a:rPr lang="en-US" dirty="0" smtClean="0">
                <a:latin typeface="Trebuchet MS" pitchFamily="34" charset="0"/>
              </a:rPr>
              <a:t>       </a:t>
            </a:r>
            <a:r>
              <a:rPr lang="en-US" b="1" dirty="0" smtClean="0">
                <a:latin typeface="Trebuchet MS" pitchFamily="34" charset="0"/>
              </a:rPr>
              <a:t>Rochester, New York                         </a:t>
            </a:r>
            <a:r>
              <a:rPr lang="en-US" sz="1200" b="1" dirty="0" smtClean="0">
                <a:latin typeface="Trebuchet MS" pitchFamily="34" charset="0"/>
              </a:rPr>
              <a:t>Anita M. Baker, </a:t>
            </a:r>
            <a:r>
              <a:rPr lang="en-US" sz="1200" b="1" i="1" dirty="0" smtClean="0">
                <a:latin typeface="Trebuchet MS" pitchFamily="34" charset="0"/>
              </a:rPr>
              <a:t>Evaluation Services</a:t>
            </a:r>
            <a:endParaRPr lang="en-US" sz="1200" b="1" i="1" dirty="0">
              <a:latin typeface="Trebuchet MS" pitchFamily="34" charset="0"/>
            </a:endParaRPr>
          </a:p>
        </p:txBody>
      </p:sp>
      <p:pic>
        <p:nvPicPr>
          <p:cNvPr id="8" name="Picture 7"/>
          <p:cNvPicPr>
            <a:picLocks noChangeAspect="1" noChangeArrowheads="1"/>
          </p:cNvPicPr>
          <p:nvPr userDrawn="1"/>
        </p:nvPicPr>
        <p:blipFill>
          <a:blip r:embed="rId16" cstate="print"/>
          <a:srcRect/>
          <a:stretch>
            <a:fillRect/>
          </a:stretch>
        </p:blipFill>
        <p:spPr bwMode="auto">
          <a:xfrm>
            <a:off x="457200" y="6172200"/>
            <a:ext cx="304800" cy="4016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 id="2147483667" r:id="rId14"/>
  </p:sldLayoutIdLst>
  <p:hf hdr="0" dt="0"/>
  <p:txStyles>
    <p:titleStyle>
      <a:lvl1pPr algn="ctr" rtl="0" eaLnBrk="0" fontAlgn="base" hangingPunct="0">
        <a:spcBef>
          <a:spcPct val="0"/>
        </a:spcBef>
        <a:spcAft>
          <a:spcPct val="0"/>
        </a:spcAft>
        <a:defRPr sz="4400">
          <a:solidFill>
            <a:schemeClr val="tx2"/>
          </a:solidFill>
          <a:latin typeface="Trebuchet MS" pitchFamily="34" charset="0"/>
          <a:ea typeface="ＭＳ Ｐゴシック" pitchFamily="-112" charset="-128"/>
          <a:cs typeface="ＭＳ Ｐゴシック" pitchFamily="-112" charset="-128"/>
        </a:defRPr>
      </a:lvl1pPr>
      <a:lvl2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5pPr>
      <a:lvl6pPr marL="457200" algn="ctr" rtl="0" fontAlgn="base">
        <a:spcBef>
          <a:spcPct val="0"/>
        </a:spcBef>
        <a:spcAft>
          <a:spcPct val="0"/>
        </a:spcAft>
        <a:defRPr sz="4400">
          <a:solidFill>
            <a:schemeClr val="tx2"/>
          </a:solidFill>
          <a:latin typeface="Arial" pitchFamily="-112" charset="0"/>
        </a:defRPr>
      </a:lvl6pPr>
      <a:lvl7pPr marL="914400" algn="ctr" rtl="0" fontAlgn="base">
        <a:spcBef>
          <a:spcPct val="0"/>
        </a:spcBef>
        <a:spcAft>
          <a:spcPct val="0"/>
        </a:spcAft>
        <a:defRPr sz="4400">
          <a:solidFill>
            <a:schemeClr val="tx2"/>
          </a:solidFill>
          <a:latin typeface="Arial" pitchFamily="-112" charset="0"/>
        </a:defRPr>
      </a:lvl7pPr>
      <a:lvl8pPr marL="1371600" algn="ctr" rtl="0" fontAlgn="base">
        <a:spcBef>
          <a:spcPct val="0"/>
        </a:spcBef>
        <a:spcAft>
          <a:spcPct val="0"/>
        </a:spcAft>
        <a:defRPr sz="4400">
          <a:solidFill>
            <a:schemeClr val="tx2"/>
          </a:solidFill>
          <a:latin typeface="Arial" pitchFamily="-112" charset="0"/>
        </a:defRPr>
      </a:lvl8pPr>
      <a:lvl9pPr marL="1828800" algn="ctr" rtl="0" fontAlgn="base">
        <a:spcBef>
          <a:spcPct val="0"/>
        </a:spcBef>
        <a:spcAft>
          <a:spcPct val="0"/>
        </a:spcAft>
        <a:defRPr sz="4400">
          <a:solidFill>
            <a:schemeClr val="tx2"/>
          </a:solidFill>
          <a:latin typeface="Arial" pitchFamily="-112" charset="0"/>
        </a:defRPr>
      </a:lvl9pPr>
    </p:titleStyle>
    <p:bodyStyle>
      <a:lvl1pPr marL="342900" indent="-342900" algn="l" rtl="0" eaLnBrk="0" fontAlgn="base" hangingPunct="0">
        <a:spcBef>
          <a:spcPct val="20000"/>
        </a:spcBef>
        <a:spcAft>
          <a:spcPct val="0"/>
        </a:spcAft>
        <a:buSzPct val="80000"/>
        <a:buFont typeface="Wingdings 3" pitchFamily="-65" charset="2"/>
        <a:buChar char="u"/>
        <a:defRPr sz="3200">
          <a:solidFill>
            <a:schemeClr val="tx1"/>
          </a:solidFill>
          <a:latin typeface="Trebuchet MS" pitchFamily="34" charset="0"/>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SzPct val="80000"/>
        <a:buFont typeface="Wingdings" pitchFamily="-65" charset="2"/>
        <a:buChar char="§"/>
        <a:defRPr sz="2800">
          <a:solidFill>
            <a:schemeClr val="tx1"/>
          </a:solidFill>
          <a:latin typeface="Trebuchet MS" pitchFamily="34" charset="0"/>
          <a:ea typeface="ＭＳ Ｐゴシック" pitchFamily="-112" charset="-128"/>
        </a:defRPr>
      </a:lvl2pPr>
      <a:lvl3pPr marL="1143000" indent="-228600" algn="l" rtl="0" eaLnBrk="0" fontAlgn="base" hangingPunct="0">
        <a:spcBef>
          <a:spcPct val="20000"/>
        </a:spcBef>
        <a:spcAft>
          <a:spcPct val="0"/>
        </a:spcAft>
        <a:buChar char="•"/>
        <a:defRPr sz="2400">
          <a:solidFill>
            <a:schemeClr val="tx1"/>
          </a:solidFill>
          <a:latin typeface="Trebuchet MS" pitchFamily="34" charset="0"/>
          <a:ea typeface="ＭＳ Ｐゴシック" pitchFamily="-112" charset="-128"/>
        </a:defRPr>
      </a:lvl3pPr>
      <a:lvl4pPr marL="1600200" indent="-228600" algn="l" rtl="0" eaLnBrk="0" fontAlgn="base" hangingPunct="0">
        <a:spcBef>
          <a:spcPct val="20000"/>
        </a:spcBef>
        <a:spcAft>
          <a:spcPct val="0"/>
        </a:spcAft>
        <a:buChar char="–"/>
        <a:defRPr sz="2000">
          <a:solidFill>
            <a:schemeClr val="tx1"/>
          </a:solidFill>
          <a:latin typeface="Trebuchet MS" pitchFamily="34" charset="0"/>
          <a:ea typeface="ＭＳ Ｐゴシック" pitchFamily="-112" charset="-128"/>
        </a:defRPr>
      </a:lvl4pPr>
      <a:lvl5pPr marL="2057400" indent="-228600" algn="l" rtl="0" eaLnBrk="0" fontAlgn="base" hangingPunct="0">
        <a:spcBef>
          <a:spcPct val="20000"/>
        </a:spcBef>
        <a:spcAft>
          <a:spcPct val="0"/>
        </a:spcAft>
        <a:buChar char="»"/>
        <a:defRPr sz="2000">
          <a:solidFill>
            <a:schemeClr val="tx1"/>
          </a:solidFill>
          <a:latin typeface="Trebuchet MS" pitchFamily="34" charset="0"/>
          <a:ea typeface="ＭＳ Ｐゴシック" pitchFamily="-11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3124200" y="4229100"/>
            <a:ext cx="3429000" cy="533400"/>
          </a:xfrm>
        </p:spPr>
        <p:txBody>
          <a:bodyPr/>
          <a:lstStyle/>
          <a:p>
            <a:pPr>
              <a:lnSpc>
                <a:spcPct val="80000"/>
              </a:lnSpc>
              <a:buFont typeface="Wingdings 3" charset="2"/>
              <a:buNone/>
            </a:pPr>
            <a:r>
              <a:rPr lang="en-US" sz="2400" b="1" dirty="0" smtClean="0">
                <a:solidFill>
                  <a:srgbClr val="000066"/>
                </a:solidFill>
                <a:latin typeface="Trebuchet MS" charset="0"/>
                <a:ea typeface="ＭＳ Ｐゴシック" charset="-128"/>
              </a:rPr>
              <a:t>Anita M. Baker, </a:t>
            </a:r>
            <a:r>
              <a:rPr lang="en-US" sz="2400" b="1" dirty="0" err="1" smtClean="0">
                <a:solidFill>
                  <a:srgbClr val="000066"/>
                </a:solidFill>
                <a:latin typeface="Trebuchet MS" charset="0"/>
                <a:ea typeface="ＭＳ Ｐゴシック" charset="-128"/>
              </a:rPr>
              <a:t>Ed.D</a:t>
            </a:r>
            <a:r>
              <a:rPr lang="en-US" sz="2400" b="1" dirty="0" smtClean="0">
                <a:solidFill>
                  <a:srgbClr val="000066"/>
                </a:solidFill>
                <a:latin typeface="Trebuchet MS" charset="0"/>
                <a:ea typeface="ＭＳ Ｐゴシック" charset="-128"/>
              </a:rPr>
              <a:t>.</a:t>
            </a:r>
          </a:p>
          <a:p>
            <a:pPr>
              <a:lnSpc>
                <a:spcPct val="80000"/>
              </a:lnSpc>
              <a:buFont typeface="Wingdings 3" charset="2"/>
              <a:buNone/>
            </a:pPr>
            <a:r>
              <a:rPr lang="en-US" sz="2400" b="1" dirty="0" smtClean="0">
                <a:solidFill>
                  <a:srgbClr val="000066"/>
                </a:solidFill>
                <a:latin typeface="Trebuchet MS" charset="0"/>
                <a:ea typeface="ＭＳ Ｐゴシック" charset="-128"/>
              </a:rPr>
              <a:t>Jamie </a:t>
            </a:r>
            <a:r>
              <a:rPr lang="en-US" sz="2400" b="1" dirty="0" err="1" smtClean="0">
                <a:solidFill>
                  <a:srgbClr val="000066"/>
                </a:solidFill>
                <a:latin typeface="Trebuchet MS" charset="0"/>
                <a:ea typeface="ＭＳ Ｐゴシック" charset="-128"/>
              </a:rPr>
              <a:t>Bassell</a:t>
            </a:r>
            <a:r>
              <a:rPr lang="en-US" sz="2400" b="1" dirty="0" smtClean="0">
                <a:solidFill>
                  <a:srgbClr val="000066"/>
                </a:solidFill>
                <a:latin typeface="Trebuchet MS" charset="0"/>
                <a:ea typeface="ＭＳ Ｐゴシック" charset="-128"/>
              </a:rPr>
              <a:t>  Evaluation Services</a:t>
            </a:r>
          </a:p>
        </p:txBody>
      </p:sp>
      <p:sp>
        <p:nvSpPr>
          <p:cNvPr id="3075" name="Rectangle 4"/>
          <p:cNvSpPr>
            <a:spLocks noGrp="1" noChangeArrowheads="1"/>
          </p:cNvSpPr>
          <p:nvPr>
            <p:ph type="ctrTitle"/>
          </p:nvPr>
        </p:nvSpPr>
        <p:spPr>
          <a:xfrm>
            <a:off x="457200" y="1066800"/>
            <a:ext cx="8382000" cy="3429000"/>
          </a:xfrm>
        </p:spPr>
        <p:txBody>
          <a:bodyPr/>
          <a:lstStyle/>
          <a:p>
            <a:pPr>
              <a:spcAft>
                <a:spcPts val="1800"/>
              </a:spcAft>
            </a:pPr>
            <a:r>
              <a:rPr lang="en-US" sz="4000" b="1" dirty="0" smtClean="0">
                <a:solidFill>
                  <a:srgbClr val="000066"/>
                </a:solidFill>
                <a:latin typeface="Trebuchet MS" charset="0"/>
                <a:ea typeface="ＭＳ Ｐゴシック" charset="-128"/>
              </a:rPr>
              <a:t>Program Evaluation Essentials</a:t>
            </a:r>
            <a:br>
              <a:rPr lang="en-US" sz="4000" b="1" dirty="0" smtClean="0">
                <a:solidFill>
                  <a:srgbClr val="000066"/>
                </a:solidFill>
                <a:latin typeface="Trebuchet MS" charset="0"/>
                <a:ea typeface="ＭＳ Ｐゴシック" charset="-128"/>
              </a:rPr>
            </a:br>
            <a:r>
              <a:rPr lang="en-US" sz="2800" b="1" dirty="0" smtClean="0">
                <a:solidFill>
                  <a:srgbClr val="000066"/>
                </a:solidFill>
                <a:latin typeface="Trebuchet MS" charset="0"/>
                <a:ea typeface="ＭＳ Ｐゴシック" charset="-128"/>
              </a:rPr>
              <a:t>Evaluation Support 2.0</a:t>
            </a:r>
            <a:br>
              <a:rPr lang="en-US" sz="2800" b="1" dirty="0" smtClean="0">
                <a:solidFill>
                  <a:srgbClr val="000066"/>
                </a:solidFill>
                <a:latin typeface="Trebuchet MS" charset="0"/>
                <a:ea typeface="ＭＳ Ｐゴシック" charset="-128"/>
              </a:rPr>
            </a:br>
            <a:r>
              <a:rPr lang="en-US" sz="2800" b="1" dirty="0">
                <a:solidFill>
                  <a:srgbClr val="000066"/>
                </a:solidFill>
                <a:latin typeface="Trebuchet MS" charset="0"/>
                <a:ea typeface="ＭＳ Ｐゴシック" charset="-128"/>
              </a:rPr>
              <a:t/>
            </a:r>
            <a:br>
              <a:rPr lang="en-US" sz="2800" b="1" dirty="0">
                <a:solidFill>
                  <a:srgbClr val="000066"/>
                </a:solidFill>
                <a:latin typeface="Trebuchet MS" charset="0"/>
                <a:ea typeface="ＭＳ Ｐゴシック" charset="-128"/>
              </a:rPr>
            </a:br>
            <a:r>
              <a:rPr lang="en-US" sz="2800" b="1" dirty="0" smtClean="0">
                <a:solidFill>
                  <a:srgbClr val="000066"/>
                </a:solidFill>
                <a:latin typeface="Trebuchet MS" charset="0"/>
                <a:ea typeface="ＭＳ Ｐゴシック" charset="-128"/>
              </a:rPr>
              <a:t>Session 2</a:t>
            </a:r>
          </a:p>
        </p:txBody>
      </p:sp>
      <p:sp>
        <p:nvSpPr>
          <p:cNvPr id="3076" name="Rectangle 5"/>
          <p:cNvSpPr>
            <a:spLocks noChangeArrowheads="1"/>
          </p:cNvSpPr>
          <p:nvPr/>
        </p:nvSpPr>
        <p:spPr bwMode="auto">
          <a:xfrm>
            <a:off x="0" y="-184150"/>
            <a:ext cx="184150" cy="368300"/>
          </a:xfrm>
          <a:prstGeom prst="rect">
            <a:avLst/>
          </a:prstGeom>
          <a:noFill/>
          <a:ln w="9525">
            <a:noFill/>
            <a:miter lim="800000"/>
            <a:headEnd/>
            <a:tailEnd/>
          </a:ln>
        </p:spPr>
        <p:txBody>
          <a:bodyPr wrap="none" anchor="ctr">
            <a:spAutoFit/>
          </a:bodyPr>
          <a:lstStyle/>
          <a:p>
            <a:endParaRPr lang="en-US"/>
          </a:p>
        </p:txBody>
      </p:sp>
      <p:sp>
        <p:nvSpPr>
          <p:cNvPr id="3077" name="Text Box 6"/>
          <p:cNvSpPr txBox="1">
            <a:spLocks noChangeArrowheads="1"/>
          </p:cNvSpPr>
          <p:nvPr/>
        </p:nvSpPr>
        <p:spPr bwMode="auto">
          <a:xfrm>
            <a:off x="3733800" y="5562600"/>
            <a:ext cx="3200400" cy="431800"/>
          </a:xfrm>
          <a:prstGeom prst="rect">
            <a:avLst/>
          </a:prstGeom>
          <a:noFill/>
          <a:ln w="9525">
            <a:noFill/>
            <a:miter lim="800000"/>
            <a:headEnd/>
            <a:tailEnd/>
          </a:ln>
        </p:spPr>
        <p:txBody>
          <a:bodyPr>
            <a:spAutoFit/>
          </a:bodyPr>
          <a:lstStyle/>
          <a:p>
            <a:r>
              <a:rPr lang="en-US" sz="1100" b="1" dirty="0">
                <a:latin typeface="Trebuchet MS" charset="0"/>
              </a:rPr>
              <a:t>               Bruner Foundation                   </a:t>
            </a:r>
          </a:p>
          <a:p>
            <a:r>
              <a:rPr lang="en-US" sz="1100" b="1" dirty="0">
                <a:latin typeface="Trebuchet MS" charset="0"/>
              </a:rPr>
              <a:t>                Rochester, New York</a:t>
            </a:r>
          </a:p>
        </p:txBody>
      </p:sp>
      <p:pic>
        <p:nvPicPr>
          <p:cNvPr id="3078" name="Picture 7"/>
          <p:cNvPicPr>
            <a:picLocks noChangeAspect="1" noChangeArrowheads="1"/>
          </p:cNvPicPr>
          <p:nvPr/>
        </p:nvPicPr>
        <p:blipFill>
          <a:blip r:embed="rId3"/>
          <a:srcRect/>
          <a:stretch>
            <a:fillRect/>
          </a:stretch>
        </p:blipFill>
        <p:spPr bwMode="auto">
          <a:xfrm>
            <a:off x="3962400" y="5562600"/>
            <a:ext cx="381000" cy="381000"/>
          </a:xfrm>
          <a:prstGeom prst="rect">
            <a:avLst/>
          </a:prstGeom>
          <a:noFill/>
          <a:ln w="9525">
            <a:noFill/>
            <a:miter lim="800000"/>
            <a:headEnd/>
            <a:tailEnd/>
          </a:ln>
        </p:spPr>
      </p:pic>
      <p:pic>
        <p:nvPicPr>
          <p:cNvPr id="9" name="Picture 8" descr="x_dtmyz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62" y="4389578"/>
            <a:ext cx="2895600" cy="272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914400" y="1643063"/>
            <a:ext cx="7543800" cy="461665"/>
          </a:xfrm>
          <a:prstGeom prst="rect">
            <a:avLst/>
          </a:prstGeom>
          <a:noFill/>
          <a:ln w="9525">
            <a:noFill/>
            <a:miter lim="800000"/>
            <a:headEnd/>
            <a:tailEnd/>
          </a:ln>
        </p:spPr>
        <p:txBody>
          <a:bodyPr>
            <a:spAutoFit/>
          </a:bodyPr>
          <a:lstStyle/>
          <a:p>
            <a:pPr marL="457200" indent="-457200" eaLnBrk="1" hangingPunct="1">
              <a:spcBef>
                <a:spcPct val="50000"/>
              </a:spcBef>
            </a:pPr>
            <a:r>
              <a:rPr lang="en-US" sz="2400" b="1" dirty="0">
                <a:latin typeface="Arial" pitchFamily="34" charset="0"/>
              </a:rPr>
              <a:t>Important Things to Look at or </a:t>
            </a:r>
            <a:r>
              <a:rPr lang="en-US" sz="2400" b="1" dirty="0" smtClean="0">
                <a:latin typeface="Arial" pitchFamily="34" charset="0"/>
              </a:rPr>
              <a:t>Summarize</a:t>
            </a:r>
            <a:endParaRPr lang="en-US" sz="2400" b="1" dirty="0">
              <a:latin typeface="Arial" pitchFamily="34" charset="0"/>
            </a:endParaRPr>
          </a:p>
        </p:txBody>
      </p:sp>
      <p:sp>
        <p:nvSpPr>
          <p:cNvPr id="26628" name="Rectangle 2"/>
          <p:cNvSpPr>
            <a:spLocks noChangeArrowheads="1"/>
          </p:cNvSpPr>
          <p:nvPr/>
        </p:nvSpPr>
        <p:spPr bwMode="auto">
          <a:xfrm>
            <a:off x="1219200" y="785813"/>
            <a:ext cx="7010400" cy="616195"/>
          </a:xfrm>
          <a:prstGeom prst="rect">
            <a:avLst/>
          </a:prstGeom>
          <a:noFill/>
          <a:ln w="9525">
            <a:noFill/>
            <a:miter lim="800000"/>
            <a:headEnd/>
            <a:tailEnd/>
          </a:ln>
        </p:spPr>
        <p:txBody>
          <a:bodyPr wrap="square" lIns="92075" tIns="46038" rIns="92075" bIns="46038">
            <a:spAutoFit/>
          </a:bodyPr>
          <a:lstStyle/>
          <a:p>
            <a:r>
              <a:rPr lang="en-US" sz="3400" b="1" dirty="0" smtClean="0">
                <a:solidFill>
                  <a:schemeClr val="tx2"/>
                </a:solidFill>
                <a:latin typeface="Trebuchet MS" panose="020B0603020202020204" pitchFamily="34" charset="0"/>
              </a:rPr>
              <a:t>Analyzing </a:t>
            </a:r>
            <a:r>
              <a:rPr lang="en-US" sz="3400" b="1" dirty="0">
                <a:solidFill>
                  <a:schemeClr val="tx2"/>
                </a:solidFill>
                <a:latin typeface="Trebuchet MS" panose="020B0603020202020204" pitchFamily="34" charset="0"/>
              </a:rPr>
              <a:t>Quantitative Data</a:t>
            </a:r>
          </a:p>
        </p:txBody>
      </p:sp>
      <p:graphicFrame>
        <p:nvGraphicFramePr>
          <p:cNvPr id="2" name="Table 1"/>
          <p:cNvGraphicFramePr>
            <a:graphicFrameLocks noGrp="1"/>
          </p:cNvGraphicFramePr>
          <p:nvPr>
            <p:extLst/>
          </p:nvPr>
        </p:nvGraphicFramePr>
        <p:xfrm>
          <a:off x="304800" y="2214562"/>
          <a:ext cx="2667000" cy="3957638"/>
        </p:xfrm>
        <a:graphic>
          <a:graphicData uri="http://schemas.openxmlformats.org/drawingml/2006/table">
            <a:tbl>
              <a:tblPr firstRow="1" bandRow="1">
                <a:tableStyleId>{93296810-A885-4BE3-A3E7-6D5BEEA58F35}</a:tableStyleId>
              </a:tblPr>
              <a:tblGrid>
                <a:gridCol w="2667000"/>
              </a:tblGrid>
              <a:tr h="600075">
                <a:tc>
                  <a:txBody>
                    <a:bodyPr/>
                    <a:lstStyle/>
                    <a:p>
                      <a:pPr algn="ctr"/>
                      <a:endParaRPr lang="en-US" sz="1700" dirty="0" smtClean="0"/>
                    </a:p>
                    <a:p>
                      <a:pPr algn="ctr"/>
                      <a:r>
                        <a:rPr lang="en-US" sz="1700" dirty="0" smtClean="0"/>
                        <a:t>What to</a:t>
                      </a:r>
                      <a:r>
                        <a:rPr lang="en-US" sz="1700" baseline="0" dirty="0" smtClean="0"/>
                        <a:t> Do</a:t>
                      </a:r>
                      <a:endParaRPr lang="en-US" sz="1700" dirty="0" smtClean="0"/>
                    </a:p>
                  </a:txBody>
                  <a:tcPr marT="42863" marB="42863"/>
                </a:tc>
              </a:tr>
              <a:tr h="1685924">
                <a:tc>
                  <a:txBody>
                    <a:bodyPr/>
                    <a:lstStyle/>
                    <a:p>
                      <a:pPr algn="ctr"/>
                      <a:r>
                        <a:rPr lang="en-US" sz="1700" b="1" dirty="0" smtClean="0"/>
                        <a:t>Calculate Frequencies</a:t>
                      </a:r>
                    </a:p>
                  </a:txBody>
                  <a:tcPr marT="42863" marB="42863"/>
                </a:tc>
              </a:tr>
              <a:tr h="1667828">
                <a:tc>
                  <a:txBody>
                    <a:bodyPr/>
                    <a:lstStyle/>
                    <a:p>
                      <a:pPr algn="ctr"/>
                      <a:r>
                        <a:rPr lang="en-US" sz="1700" b="1" dirty="0" smtClean="0"/>
                        <a:t>Calculate Total and/or  Valid</a:t>
                      </a:r>
                      <a:r>
                        <a:rPr lang="en-US" sz="1700" b="1" baseline="0" dirty="0" smtClean="0"/>
                        <a:t> Percentages</a:t>
                      </a:r>
                    </a:p>
                  </a:txBody>
                  <a:tcPr marT="42863" marB="42863"/>
                </a:tc>
              </a:tr>
            </a:tbl>
          </a:graphicData>
        </a:graphic>
      </p:graphicFrame>
      <p:graphicFrame>
        <p:nvGraphicFramePr>
          <p:cNvPr id="3" name="Table 2"/>
          <p:cNvGraphicFramePr>
            <a:graphicFrameLocks noGrp="1"/>
          </p:cNvGraphicFramePr>
          <p:nvPr>
            <p:extLst/>
          </p:nvPr>
        </p:nvGraphicFramePr>
        <p:xfrm>
          <a:off x="2971800" y="2214562"/>
          <a:ext cx="3200400" cy="3957638"/>
        </p:xfrm>
        <a:graphic>
          <a:graphicData uri="http://schemas.openxmlformats.org/drawingml/2006/table">
            <a:tbl>
              <a:tblPr firstRow="1" bandRow="1">
                <a:tableStyleId>{93296810-A885-4BE3-A3E7-6D5BEEA58F35}</a:tableStyleId>
              </a:tblPr>
              <a:tblGrid>
                <a:gridCol w="3200400"/>
              </a:tblGrid>
              <a:tr h="600075">
                <a:tc>
                  <a:txBody>
                    <a:bodyPr/>
                    <a:lstStyle/>
                    <a:p>
                      <a:pPr algn="ctr"/>
                      <a:endParaRPr lang="en-US" sz="1700" dirty="0" smtClean="0"/>
                    </a:p>
                    <a:p>
                      <a:pPr algn="ctr"/>
                      <a:r>
                        <a:rPr lang="en-US" sz="1700" dirty="0" smtClean="0"/>
                        <a:t>What That</a:t>
                      </a:r>
                      <a:r>
                        <a:rPr lang="en-US" sz="1700" baseline="0" dirty="0" smtClean="0"/>
                        <a:t> Means</a:t>
                      </a:r>
                      <a:endParaRPr lang="en-US" sz="1700" dirty="0"/>
                    </a:p>
                  </a:txBody>
                  <a:tcPr marT="42863" marB="42863"/>
                </a:tc>
              </a:tr>
              <a:tr h="1685925">
                <a:tc>
                  <a:txBody>
                    <a:bodyPr/>
                    <a:lstStyle/>
                    <a:p>
                      <a:pPr algn="l"/>
                      <a:r>
                        <a:rPr lang="en-US" sz="1500" i="1" baseline="0" dirty="0" smtClean="0"/>
                        <a:t>Count how many there are of something.</a:t>
                      </a:r>
                    </a:p>
                    <a:p>
                      <a:pPr algn="l"/>
                      <a:endParaRPr lang="en-US" sz="1500" i="1" baseline="0" dirty="0" smtClean="0"/>
                    </a:p>
                    <a:p>
                      <a:pPr algn="l"/>
                      <a:r>
                        <a:rPr lang="en-US" sz="1500" i="1" baseline="0" dirty="0" smtClean="0"/>
                        <a:t>Count how often something (e.g., a response) occurs.</a:t>
                      </a:r>
                      <a:endParaRPr lang="en-US" sz="1500" i="1" dirty="0"/>
                    </a:p>
                  </a:txBody>
                  <a:tcPr marT="42863" marB="42863"/>
                </a:tc>
              </a:tr>
              <a:tr h="1667827">
                <a:tc>
                  <a:txBody>
                    <a:bodyPr/>
                    <a:lstStyle/>
                    <a:p>
                      <a:pPr algn="ctr"/>
                      <a:r>
                        <a:rPr lang="en-US" sz="1500" i="1" dirty="0" smtClean="0"/>
                        <a:t>Frequency/total *100</a:t>
                      </a:r>
                    </a:p>
                  </a:txBody>
                  <a:tcPr marT="42863" marB="42863"/>
                </a:tc>
              </a:tr>
            </a:tbl>
          </a:graphicData>
        </a:graphic>
      </p:graphicFrame>
      <p:graphicFrame>
        <p:nvGraphicFramePr>
          <p:cNvPr id="7" name="Table 6"/>
          <p:cNvGraphicFramePr>
            <a:graphicFrameLocks noGrp="1"/>
          </p:cNvGraphicFramePr>
          <p:nvPr>
            <p:extLst/>
          </p:nvPr>
        </p:nvGraphicFramePr>
        <p:xfrm>
          <a:off x="6172200" y="2214562"/>
          <a:ext cx="2870200" cy="3957638"/>
        </p:xfrm>
        <a:graphic>
          <a:graphicData uri="http://schemas.openxmlformats.org/drawingml/2006/table">
            <a:tbl>
              <a:tblPr firstRow="1" bandRow="1">
                <a:tableStyleId>{93296810-A885-4BE3-A3E7-6D5BEEA58F35}</a:tableStyleId>
              </a:tblPr>
              <a:tblGrid>
                <a:gridCol w="2870200"/>
              </a:tblGrid>
              <a:tr h="580441">
                <a:tc>
                  <a:txBody>
                    <a:bodyPr/>
                    <a:lstStyle/>
                    <a:p>
                      <a:pPr algn="ctr"/>
                      <a:r>
                        <a:rPr lang="en-US" sz="1700" dirty="0" smtClean="0"/>
                        <a:t>Example</a:t>
                      </a:r>
                      <a:r>
                        <a:rPr lang="en-US" sz="1700" baseline="0" dirty="0" smtClean="0"/>
                        <a:t> Questions You Could Answer</a:t>
                      </a:r>
                      <a:endParaRPr lang="en-US" sz="1700" dirty="0"/>
                    </a:p>
                  </a:txBody>
                  <a:tcPr marT="42863" marB="42863"/>
                </a:tc>
              </a:tr>
              <a:tr h="1630762">
                <a:tc>
                  <a:txBody>
                    <a:bodyPr/>
                    <a:lstStyle/>
                    <a:p>
                      <a:pPr algn="l"/>
                      <a:r>
                        <a:rPr lang="en-US" sz="1500" dirty="0" smtClean="0"/>
                        <a:t>How many participants</a:t>
                      </a:r>
                      <a:r>
                        <a:rPr lang="en-US" sz="1500" baseline="0" dirty="0" smtClean="0"/>
                        <a:t> were in each group?</a:t>
                      </a:r>
                    </a:p>
                    <a:p>
                      <a:pPr algn="l"/>
                      <a:r>
                        <a:rPr lang="en-US" sz="1500" baseline="0" dirty="0" smtClean="0"/>
                        <a:t>What were the demographics of participants?</a:t>
                      </a:r>
                    </a:p>
                    <a:p>
                      <a:pPr algn="l"/>
                      <a:r>
                        <a:rPr lang="en-US" sz="1500" baseline="0" dirty="0" smtClean="0"/>
                        <a:t>How many answered  “Yes” to Question 2?</a:t>
                      </a:r>
                      <a:endParaRPr lang="en-US" sz="1500" dirty="0"/>
                    </a:p>
                  </a:txBody>
                  <a:tcPr marT="42863" marB="42863"/>
                </a:tc>
              </a:tr>
              <a:tr h="1722990">
                <a:tc>
                  <a:txBody>
                    <a:bodyPr/>
                    <a:lstStyle/>
                    <a:p>
                      <a:pPr algn="l"/>
                      <a:r>
                        <a:rPr lang="en-US" sz="1500" dirty="0" smtClean="0"/>
                        <a:t>What proportion of participants met</a:t>
                      </a:r>
                      <a:r>
                        <a:rPr lang="en-US" sz="1500" baseline="0" dirty="0" smtClean="0"/>
                        <a:t> intensity targets?</a:t>
                      </a:r>
                    </a:p>
                    <a:p>
                      <a:pPr algn="l"/>
                      <a:endParaRPr lang="en-US" sz="1500" baseline="0" dirty="0" smtClean="0"/>
                    </a:p>
                    <a:p>
                      <a:pPr algn="l"/>
                      <a:r>
                        <a:rPr lang="en-US" sz="1500" baseline="0" dirty="0" smtClean="0"/>
                        <a:t>What proportion of all those who answered question 2, said “Yes.”</a:t>
                      </a:r>
                      <a:endParaRPr lang="en-US" sz="1500" dirty="0" smtClean="0"/>
                    </a:p>
                  </a:txBody>
                  <a:tcPr marT="42863" marB="42863"/>
                </a:tc>
              </a:tr>
            </a:tbl>
          </a:graphicData>
        </a:graphic>
      </p:graphicFrame>
      <p:sp>
        <p:nvSpPr>
          <p:cNvPr id="8" name="Slide Number Placeholder 7"/>
          <p:cNvSpPr>
            <a:spLocks noGrp="1"/>
          </p:cNvSpPr>
          <p:nvPr>
            <p:ph type="sldNum" sz="quarter" idx="12"/>
          </p:nvPr>
        </p:nvSpPr>
        <p:spPr/>
        <p:txBody>
          <a:bodyPr/>
          <a:lstStyle/>
          <a:p>
            <a:r>
              <a:rPr lang="en-US" dirty="0" smtClean="0"/>
              <a:t>8</a:t>
            </a:r>
            <a:endParaRPr lang="en-US" dirty="0"/>
          </a:p>
        </p:txBody>
      </p:sp>
      <p:sp>
        <p:nvSpPr>
          <p:cNvPr id="10" name="TextBox 9"/>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11"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324203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914400" y="1643063"/>
            <a:ext cx="7543800" cy="461665"/>
          </a:xfrm>
          <a:prstGeom prst="rect">
            <a:avLst/>
          </a:prstGeom>
          <a:noFill/>
          <a:ln w="9525">
            <a:noFill/>
            <a:miter lim="800000"/>
            <a:headEnd/>
            <a:tailEnd/>
          </a:ln>
        </p:spPr>
        <p:txBody>
          <a:bodyPr>
            <a:spAutoFit/>
          </a:bodyPr>
          <a:lstStyle/>
          <a:p>
            <a:pPr marL="457200" indent="-457200" eaLnBrk="1" hangingPunct="1">
              <a:spcBef>
                <a:spcPct val="50000"/>
              </a:spcBef>
            </a:pPr>
            <a:r>
              <a:rPr lang="en-US" sz="2400" b="1" dirty="0">
                <a:latin typeface="Arial" pitchFamily="34" charset="0"/>
              </a:rPr>
              <a:t>Important Things to Look at or </a:t>
            </a:r>
            <a:r>
              <a:rPr lang="en-US" sz="2400" b="1" dirty="0" smtClean="0">
                <a:latin typeface="Arial" pitchFamily="34" charset="0"/>
              </a:rPr>
              <a:t>Summarize</a:t>
            </a:r>
            <a:endParaRPr lang="en-US" sz="2400" b="1" dirty="0">
              <a:latin typeface="Arial" pitchFamily="34" charset="0"/>
            </a:endParaRPr>
          </a:p>
        </p:txBody>
      </p:sp>
      <p:graphicFrame>
        <p:nvGraphicFramePr>
          <p:cNvPr id="2" name="Table 1"/>
          <p:cNvGraphicFramePr>
            <a:graphicFrameLocks noGrp="1"/>
          </p:cNvGraphicFramePr>
          <p:nvPr>
            <p:extLst/>
          </p:nvPr>
        </p:nvGraphicFramePr>
        <p:xfrm>
          <a:off x="304800" y="2071689"/>
          <a:ext cx="2667000" cy="3643312"/>
        </p:xfrm>
        <a:graphic>
          <a:graphicData uri="http://schemas.openxmlformats.org/drawingml/2006/table">
            <a:tbl>
              <a:tblPr firstRow="1" bandRow="1">
                <a:tableStyleId>{93296810-A885-4BE3-A3E7-6D5BEEA58F35}</a:tableStyleId>
              </a:tblPr>
              <a:tblGrid>
                <a:gridCol w="2667000"/>
              </a:tblGrid>
              <a:tr h="714374">
                <a:tc>
                  <a:txBody>
                    <a:bodyPr/>
                    <a:lstStyle/>
                    <a:p>
                      <a:pPr algn="ctr"/>
                      <a:endParaRPr lang="en-US" sz="1700" dirty="0" smtClean="0"/>
                    </a:p>
                    <a:p>
                      <a:pPr algn="ctr"/>
                      <a:r>
                        <a:rPr lang="en-US" sz="1700" dirty="0" smtClean="0"/>
                        <a:t>What to Do</a:t>
                      </a:r>
                    </a:p>
                  </a:txBody>
                  <a:tcPr marT="42863" marB="42863"/>
                </a:tc>
              </a:tr>
              <a:tr h="2928938">
                <a:tc>
                  <a:txBody>
                    <a:bodyPr/>
                    <a:lstStyle/>
                    <a:p>
                      <a:pPr algn="ctr"/>
                      <a:r>
                        <a:rPr lang="en-US" sz="1700" b="1" dirty="0" smtClean="0"/>
                        <a:t>Determine </a:t>
                      </a:r>
                    </a:p>
                    <a:p>
                      <a:pPr algn="ctr"/>
                      <a:r>
                        <a:rPr lang="en-US" sz="1700" b="1" dirty="0" smtClean="0"/>
                        <a:t> Central</a:t>
                      </a:r>
                      <a:r>
                        <a:rPr lang="en-US" sz="1700" b="1" baseline="0" dirty="0" smtClean="0"/>
                        <a:t> Tendencies</a:t>
                      </a:r>
                    </a:p>
                    <a:p>
                      <a:pPr algn="ctr"/>
                      <a:endParaRPr lang="en-US" sz="1700" baseline="0" dirty="0" smtClean="0"/>
                    </a:p>
                    <a:p>
                      <a:pPr algn="ctr"/>
                      <a:endParaRPr lang="en-US" sz="1700" baseline="0" dirty="0" smtClean="0"/>
                    </a:p>
                  </a:txBody>
                  <a:tcPr marT="42863" marB="42863"/>
                </a:tc>
              </a:tr>
            </a:tbl>
          </a:graphicData>
        </a:graphic>
      </p:graphicFrame>
      <p:graphicFrame>
        <p:nvGraphicFramePr>
          <p:cNvPr id="3" name="Table 2"/>
          <p:cNvGraphicFramePr>
            <a:graphicFrameLocks noGrp="1"/>
          </p:cNvGraphicFramePr>
          <p:nvPr>
            <p:extLst/>
          </p:nvPr>
        </p:nvGraphicFramePr>
        <p:xfrm>
          <a:off x="2971800" y="2075874"/>
          <a:ext cx="3200400" cy="3639127"/>
        </p:xfrm>
        <a:graphic>
          <a:graphicData uri="http://schemas.openxmlformats.org/drawingml/2006/table">
            <a:tbl>
              <a:tblPr firstRow="1" bandRow="1">
                <a:tableStyleId>{93296810-A885-4BE3-A3E7-6D5BEEA58F35}</a:tableStyleId>
              </a:tblPr>
              <a:tblGrid>
                <a:gridCol w="3200400"/>
              </a:tblGrid>
              <a:tr h="710189">
                <a:tc>
                  <a:txBody>
                    <a:bodyPr/>
                    <a:lstStyle/>
                    <a:p>
                      <a:pPr algn="ctr"/>
                      <a:endParaRPr lang="en-US" sz="1700" dirty="0" smtClean="0"/>
                    </a:p>
                    <a:p>
                      <a:pPr algn="ctr"/>
                      <a:r>
                        <a:rPr lang="en-US" sz="1700" dirty="0" smtClean="0"/>
                        <a:t>What That</a:t>
                      </a:r>
                      <a:r>
                        <a:rPr lang="en-US" sz="1700" baseline="0" dirty="0" smtClean="0"/>
                        <a:t> Means</a:t>
                      </a:r>
                      <a:endParaRPr lang="en-US" sz="1700" dirty="0"/>
                    </a:p>
                  </a:txBody>
                  <a:tcPr marT="42863" marB="42863"/>
                </a:tc>
              </a:tr>
              <a:tr h="29289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i="1" baseline="0" dirty="0" smtClean="0"/>
                        <a:t>Calculate the </a:t>
                      </a:r>
                      <a:r>
                        <a:rPr lang="en-US" sz="1500" b="1" i="1" baseline="0" dirty="0" smtClean="0"/>
                        <a:t>average (mean)</a:t>
                      </a:r>
                      <a:r>
                        <a:rPr lang="en-US" sz="1500" b="0" i="1" baseline="0" dirty="0" smtClean="0"/>
                        <a:t>,</a:t>
                      </a:r>
                      <a:r>
                        <a:rPr lang="en-US" sz="1500" b="1" i="1" baseline="0" dirty="0" smtClean="0"/>
                        <a:t> </a:t>
                      </a:r>
                      <a:r>
                        <a:rPr lang="en-US" sz="1500" i="1" baseline="0" dirty="0" smtClean="0"/>
                        <a:t>or identify the </a:t>
                      </a:r>
                      <a:r>
                        <a:rPr lang="en-US" sz="1500" b="1" i="1" u="sng" baseline="0" dirty="0" smtClean="0"/>
                        <a:t>median</a:t>
                      </a:r>
                      <a:r>
                        <a:rPr lang="en-US" sz="1500" i="1" baseline="0" dirty="0" smtClean="0"/>
                        <a:t> (middle) or </a:t>
                      </a:r>
                      <a:r>
                        <a:rPr lang="en-US" sz="1500" b="1" i="1" u="sng" baseline="0" dirty="0" smtClean="0"/>
                        <a:t>mode </a:t>
                      </a:r>
                      <a:r>
                        <a:rPr lang="en-US" sz="1500" i="1" baseline="0" dirty="0" smtClean="0"/>
                        <a:t>(most common value).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500" i="1"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baseline="0" dirty="0" smtClean="0"/>
                        <a:t>Avg. = </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500" i="1"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u="sng" baseline="0" dirty="0" smtClean="0"/>
                        <a:t>Sum of Values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baseline="0" dirty="0" smtClean="0"/>
                        <a:t>Total Number of Values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500" i="1" u="sng"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u="sng" baseline="0" dirty="0" smtClean="0"/>
                        <a:t>Total # of hours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u="none" baseline="0" dirty="0" smtClean="0"/>
                        <a:t>Total # of people with hours</a:t>
                      </a:r>
                    </a:p>
                  </a:txBody>
                  <a:tcPr marT="42863" marB="42863"/>
                </a:tc>
              </a:tr>
            </a:tbl>
          </a:graphicData>
        </a:graphic>
      </p:graphicFrame>
      <p:graphicFrame>
        <p:nvGraphicFramePr>
          <p:cNvPr id="7" name="Table 6"/>
          <p:cNvGraphicFramePr>
            <a:graphicFrameLocks noGrp="1"/>
          </p:cNvGraphicFramePr>
          <p:nvPr>
            <p:extLst/>
          </p:nvPr>
        </p:nvGraphicFramePr>
        <p:xfrm>
          <a:off x="6172200" y="2075874"/>
          <a:ext cx="2870200" cy="3639127"/>
        </p:xfrm>
        <a:graphic>
          <a:graphicData uri="http://schemas.openxmlformats.org/drawingml/2006/table">
            <a:tbl>
              <a:tblPr firstRow="1" bandRow="1">
                <a:tableStyleId>{93296810-A885-4BE3-A3E7-6D5BEEA58F35}</a:tableStyleId>
              </a:tblPr>
              <a:tblGrid>
                <a:gridCol w="2870200"/>
              </a:tblGrid>
              <a:tr h="710189">
                <a:tc>
                  <a:txBody>
                    <a:bodyPr/>
                    <a:lstStyle/>
                    <a:p>
                      <a:pPr algn="ctr"/>
                      <a:r>
                        <a:rPr lang="en-US" sz="1700" dirty="0" smtClean="0"/>
                        <a:t>Example</a:t>
                      </a:r>
                      <a:r>
                        <a:rPr lang="en-US" sz="1700" baseline="0" dirty="0" smtClean="0"/>
                        <a:t> Questions You Could Answer</a:t>
                      </a:r>
                      <a:endParaRPr lang="en-US" sz="1700" dirty="0"/>
                    </a:p>
                  </a:txBody>
                  <a:tcPr marT="42863" marB="42863"/>
                </a:tc>
              </a:tr>
              <a:tr h="2928938">
                <a:tc>
                  <a:txBody>
                    <a:bodyPr/>
                    <a:lstStyle/>
                    <a:p>
                      <a:pPr marL="0" indent="0" algn="ctr">
                        <a:buFontTx/>
                        <a:buNone/>
                      </a:pPr>
                      <a:r>
                        <a:rPr lang="en-US" sz="1500" dirty="0" smtClean="0"/>
                        <a:t>What is the average</a:t>
                      </a:r>
                      <a:r>
                        <a:rPr lang="en-US" sz="1500" baseline="0" dirty="0" smtClean="0"/>
                        <a:t> number of hours participants attend?</a:t>
                      </a:r>
                    </a:p>
                    <a:p>
                      <a:pPr marL="0" indent="0" algn="ctr">
                        <a:buFontTx/>
                        <a:buNone/>
                      </a:pPr>
                      <a:r>
                        <a:rPr lang="en-US" sz="1500" baseline="0" dirty="0" smtClean="0"/>
                        <a:t> </a:t>
                      </a:r>
                    </a:p>
                    <a:p>
                      <a:pPr algn="ctr"/>
                      <a:endParaRPr lang="en-US" sz="1500" baseline="0" dirty="0" smtClean="0"/>
                    </a:p>
                    <a:p>
                      <a:pPr algn="ctr"/>
                      <a:r>
                        <a:rPr lang="en-US" sz="1500" baseline="0" dirty="0" smtClean="0"/>
                        <a:t>What is the most common numbers of days attended in a week? (mode) </a:t>
                      </a:r>
                      <a:endParaRPr lang="en-US" sz="1500" dirty="0" smtClean="0"/>
                    </a:p>
                  </a:txBody>
                  <a:tcPr marT="42863" marB="42863"/>
                </a:tc>
              </a:tr>
            </a:tbl>
          </a:graphicData>
        </a:graphic>
      </p:graphicFrame>
      <p:sp>
        <p:nvSpPr>
          <p:cNvPr id="9" name="Rectangle 2"/>
          <p:cNvSpPr>
            <a:spLocks noChangeArrowheads="1"/>
          </p:cNvSpPr>
          <p:nvPr/>
        </p:nvSpPr>
        <p:spPr bwMode="auto">
          <a:xfrm>
            <a:off x="1219200" y="785813"/>
            <a:ext cx="7010400" cy="616195"/>
          </a:xfrm>
          <a:prstGeom prst="rect">
            <a:avLst/>
          </a:prstGeom>
          <a:noFill/>
          <a:ln w="9525">
            <a:noFill/>
            <a:miter lim="800000"/>
            <a:headEnd/>
            <a:tailEnd/>
          </a:ln>
        </p:spPr>
        <p:txBody>
          <a:bodyPr wrap="square" lIns="92075" tIns="46038" rIns="92075" bIns="46038">
            <a:spAutoFit/>
          </a:bodyPr>
          <a:lstStyle/>
          <a:p>
            <a:r>
              <a:rPr lang="en-US" sz="3400" b="1" dirty="0" smtClean="0">
                <a:solidFill>
                  <a:schemeClr val="tx2"/>
                </a:solidFill>
                <a:latin typeface="Trebuchet MS" panose="020B0603020202020204" pitchFamily="34" charset="0"/>
              </a:rPr>
              <a:t>Analyzing </a:t>
            </a:r>
            <a:r>
              <a:rPr lang="en-US" sz="3400" b="1" dirty="0">
                <a:solidFill>
                  <a:schemeClr val="tx2"/>
                </a:solidFill>
                <a:latin typeface="Trebuchet MS" panose="020B0603020202020204" pitchFamily="34" charset="0"/>
              </a:rPr>
              <a:t>Quantitative Data</a:t>
            </a:r>
          </a:p>
        </p:txBody>
      </p:sp>
      <p:sp>
        <p:nvSpPr>
          <p:cNvPr id="8" name="Slide Number Placeholder 7"/>
          <p:cNvSpPr>
            <a:spLocks noGrp="1"/>
          </p:cNvSpPr>
          <p:nvPr>
            <p:ph type="sldNum" sz="quarter" idx="12"/>
          </p:nvPr>
        </p:nvSpPr>
        <p:spPr/>
        <p:txBody>
          <a:bodyPr/>
          <a:lstStyle/>
          <a:p>
            <a:r>
              <a:rPr lang="en-US" dirty="0" smtClean="0"/>
              <a:t>9</a:t>
            </a:r>
            <a:endParaRPr lang="en-US" dirty="0"/>
          </a:p>
        </p:txBody>
      </p:sp>
      <p:sp>
        <p:nvSpPr>
          <p:cNvPr id="11" name="TextBox 10"/>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12"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310124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914400" y="1219200"/>
            <a:ext cx="7543800" cy="461665"/>
          </a:xfrm>
          <a:prstGeom prst="rect">
            <a:avLst/>
          </a:prstGeom>
          <a:noFill/>
          <a:ln w="9525">
            <a:noFill/>
            <a:miter lim="800000"/>
            <a:headEnd/>
            <a:tailEnd/>
          </a:ln>
        </p:spPr>
        <p:txBody>
          <a:bodyPr>
            <a:spAutoFit/>
          </a:bodyPr>
          <a:lstStyle/>
          <a:p>
            <a:pPr marL="457200" indent="-457200" eaLnBrk="1" hangingPunct="1">
              <a:spcBef>
                <a:spcPct val="50000"/>
              </a:spcBef>
            </a:pPr>
            <a:r>
              <a:rPr lang="en-US" sz="2400" b="1" dirty="0">
                <a:latin typeface="Arial" pitchFamily="34" charset="0"/>
              </a:rPr>
              <a:t>Important Things to Look at or </a:t>
            </a:r>
            <a:r>
              <a:rPr lang="en-US" sz="2400" b="1" dirty="0" smtClean="0">
                <a:latin typeface="Arial" pitchFamily="34" charset="0"/>
              </a:rPr>
              <a:t>Summarize</a:t>
            </a:r>
            <a:endParaRPr lang="en-US" sz="2400" b="1"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362513250"/>
              </p:ext>
            </p:extLst>
          </p:nvPr>
        </p:nvGraphicFramePr>
        <p:xfrm>
          <a:off x="190500" y="1680865"/>
          <a:ext cx="2667000" cy="4338935"/>
        </p:xfrm>
        <a:graphic>
          <a:graphicData uri="http://schemas.openxmlformats.org/drawingml/2006/table">
            <a:tbl>
              <a:tblPr firstRow="1" bandRow="1">
                <a:tableStyleId>{93296810-A885-4BE3-A3E7-6D5BEEA58F35}</a:tableStyleId>
              </a:tblPr>
              <a:tblGrid>
                <a:gridCol w="2667000"/>
              </a:tblGrid>
              <a:tr h="658619">
                <a:tc>
                  <a:txBody>
                    <a:bodyPr/>
                    <a:lstStyle/>
                    <a:p>
                      <a:pPr algn="ctr"/>
                      <a:endParaRPr lang="en-US" sz="1700" dirty="0" smtClean="0"/>
                    </a:p>
                    <a:p>
                      <a:pPr algn="ctr"/>
                      <a:r>
                        <a:rPr lang="en-US" sz="1700" dirty="0" smtClean="0"/>
                        <a:t>What to do</a:t>
                      </a:r>
                      <a:endParaRPr lang="en-US" sz="1700" dirty="0"/>
                    </a:p>
                  </a:txBody>
                  <a:tcPr marT="42863" marB="42863"/>
                </a:tc>
              </a:tr>
              <a:tr h="2179794">
                <a:tc>
                  <a:txBody>
                    <a:bodyPr/>
                    <a:lstStyle/>
                    <a:p>
                      <a:pPr algn="ctr"/>
                      <a:r>
                        <a:rPr lang="en-US" sz="1700" b="1" dirty="0" smtClean="0"/>
                        <a:t>Determine Distributions</a:t>
                      </a:r>
                    </a:p>
                    <a:p>
                      <a:pPr algn="ctr"/>
                      <a:endParaRPr lang="en-US" sz="1700" dirty="0" smtClean="0"/>
                    </a:p>
                    <a:p>
                      <a:pPr algn="ctr"/>
                      <a:endParaRPr lang="en-US" sz="1700" dirty="0" smtClean="0"/>
                    </a:p>
                    <a:p>
                      <a:pPr algn="ctr"/>
                      <a:endParaRPr lang="en-US" sz="1700" dirty="0"/>
                    </a:p>
                  </a:txBody>
                  <a:tcPr marT="42863" marB="42863"/>
                </a:tc>
              </a:tr>
              <a:tr h="1500522">
                <a:tc>
                  <a:txBody>
                    <a:bodyPr/>
                    <a:lstStyle/>
                    <a:p>
                      <a:pPr algn="ctr"/>
                      <a:r>
                        <a:rPr lang="en-US" sz="1700" b="1" dirty="0" smtClean="0"/>
                        <a:t>Cross-Tabulations</a:t>
                      </a:r>
                    </a:p>
                    <a:p>
                      <a:pPr algn="ctr"/>
                      <a:r>
                        <a:rPr lang="en-US" sz="1700" dirty="0" smtClean="0"/>
                        <a:t>(pivot</a:t>
                      </a:r>
                      <a:r>
                        <a:rPr lang="en-US" sz="1700" baseline="0" dirty="0" smtClean="0"/>
                        <a:t> tables are crosstabs)</a:t>
                      </a:r>
                      <a:endParaRPr lang="en-US" sz="1700" dirty="0" smtClean="0"/>
                    </a:p>
                    <a:p>
                      <a:pPr algn="ctr"/>
                      <a:endParaRPr lang="en-US" sz="1700" dirty="0"/>
                    </a:p>
                  </a:txBody>
                  <a:tcPr marT="42863" marB="42863"/>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973983884"/>
              </p:ext>
            </p:extLst>
          </p:nvPr>
        </p:nvGraphicFramePr>
        <p:xfrm>
          <a:off x="2971800" y="1680865"/>
          <a:ext cx="3124200" cy="4319585"/>
        </p:xfrm>
        <a:graphic>
          <a:graphicData uri="http://schemas.openxmlformats.org/drawingml/2006/table">
            <a:tbl>
              <a:tblPr firstRow="1" bandRow="1">
                <a:tableStyleId>{93296810-A885-4BE3-A3E7-6D5BEEA58F35}</a:tableStyleId>
              </a:tblPr>
              <a:tblGrid>
                <a:gridCol w="3124200"/>
              </a:tblGrid>
              <a:tr h="7048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7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smtClean="0"/>
                        <a:t>What That</a:t>
                      </a:r>
                      <a:r>
                        <a:rPr lang="en-US" sz="1700" baseline="0" dirty="0" smtClean="0"/>
                        <a:t> Means</a:t>
                      </a:r>
                      <a:endParaRPr lang="en-US" sz="1700" dirty="0" smtClean="0"/>
                    </a:p>
                  </a:txBody>
                  <a:tcPr marT="42863" marB="42863"/>
                </a:tc>
              </a:tr>
              <a:tr h="2185987">
                <a:tc>
                  <a:txBody>
                    <a:bodyPr/>
                    <a:lstStyle/>
                    <a:p>
                      <a:pPr algn="l"/>
                      <a:r>
                        <a:rPr lang="en-US" sz="1500" i="1" dirty="0" smtClean="0"/>
                        <a:t>Determine the minimum value,</a:t>
                      </a:r>
                      <a:r>
                        <a:rPr lang="en-US" sz="1500" i="1" baseline="0" dirty="0" smtClean="0"/>
                        <a:t> the maximum, and/or how the data are grouped </a:t>
                      </a:r>
                    </a:p>
                    <a:p>
                      <a:pPr algn="l"/>
                      <a:endParaRPr lang="en-US" sz="1500" i="1" baseline="0" dirty="0" smtClean="0"/>
                    </a:p>
                    <a:p>
                      <a:pPr algn="l"/>
                      <a:r>
                        <a:rPr lang="en-US" sz="1500" i="1" baseline="0" dirty="0" smtClean="0"/>
                        <a:t>(</a:t>
                      </a:r>
                      <a:r>
                        <a:rPr lang="en-US" sz="1500" i="1" baseline="0" dirty="0" err="1" smtClean="0"/>
                        <a:t>e.g</a:t>
                      </a:r>
                      <a:r>
                        <a:rPr lang="en-US" sz="1500" i="1" baseline="0" dirty="0" smtClean="0"/>
                        <a:t>, high, medium, or low values, quartiles, percentiles, etc.).</a:t>
                      </a:r>
                      <a:endParaRPr lang="en-US" sz="1500" baseline="0" dirty="0" smtClean="0"/>
                    </a:p>
                    <a:p>
                      <a:pPr algn="ctr"/>
                      <a:endParaRPr lang="en-US" sz="1500" dirty="0"/>
                    </a:p>
                  </a:txBody>
                  <a:tcPr marT="42863" marB="42863"/>
                </a:tc>
              </a:tr>
              <a:tr h="1428750">
                <a:tc>
                  <a:txBody>
                    <a:bodyPr/>
                    <a:lstStyle/>
                    <a:p>
                      <a:pPr algn="l"/>
                      <a:r>
                        <a:rPr lang="en-US" sz="1500" i="1" u="sng" dirty="0" smtClean="0"/>
                        <a:t>Relationship between 2 or more variables </a:t>
                      </a:r>
                      <a:r>
                        <a:rPr lang="en-US" sz="1500" i="1" dirty="0" smtClean="0"/>
                        <a:t>(also called contingency analyses, can include significance tests such as chi-square analyses)</a:t>
                      </a:r>
                      <a:endParaRPr lang="en-US" sz="1500" i="1" dirty="0"/>
                    </a:p>
                  </a:txBody>
                  <a:tcPr marT="42863" marB="42863"/>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00769179"/>
              </p:ext>
            </p:extLst>
          </p:nvPr>
        </p:nvGraphicFramePr>
        <p:xfrm>
          <a:off x="6223000" y="1680865"/>
          <a:ext cx="2794000" cy="4185009"/>
        </p:xfrm>
        <a:graphic>
          <a:graphicData uri="http://schemas.openxmlformats.org/drawingml/2006/table">
            <a:tbl>
              <a:tblPr firstRow="1" bandRow="1">
                <a:tableStyleId>{93296810-A885-4BE3-A3E7-6D5BEEA58F35}</a:tableStyleId>
              </a:tblPr>
              <a:tblGrid>
                <a:gridCol w="2794000"/>
              </a:tblGrid>
              <a:tr h="646472">
                <a:tc>
                  <a:txBody>
                    <a:bodyPr/>
                    <a:lstStyle/>
                    <a:p>
                      <a:pPr algn="ctr"/>
                      <a:r>
                        <a:rPr lang="en-US" sz="1700" dirty="0" smtClean="0"/>
                        <a:t>Example</a:t>
                      </a:r>
                      <a:r>
                        <a:rPr lang="en-US" sz="1700" baseline="0" dirty="0" smtClean="0"/>
                        <a:t> Questions You Could Answer</a:t>
                      </a:r>
                      <a:endParaRPr lang="en-US" sz="1700" dirty="0"/>
                    </a:p>
                  </a:txBody>
                  <a:tcPr marT="42863" marB="42863"/>
                </a:tc>
              </a:tr>
              <a:tr h="1928813">
                <a:tc>
                  <a:txBody>
                    <a:bodyPr/>
                    <a:lstStyle/>
                    <a:p>
                      <a:pPr algn="l"/>
                      <a:r>
                        <a:rPr lang="en-US" sz="1500" dirty="0" smtClean="0"/>
                        <a:t>What was the least amount of attendance for the group?</a:t>
                      </a:r>
                      <a:r>
                        <a:rPr lang="en-US" sz="1500" baseline="0" dirty="0" smtClean="0"/>
                        <a:t>  What was the most? </a:t>
                      </a:r>
                    </a:p>
                    <a:p>
                      <a:pPr algn="l"/>
                      <a:endParaRPr lang="en-US" sz="1500" dirty="0" smtClean="0"/>
                    </a:p>
                    <a:p>
                      <a:pPr algn="l"/>
                      <a:r>
                        <a:rPr lang="en-US" sz="1500" dirty="0" smtClean="0"/>
                        <a:t>How many participants</a:t>
                      </a:r>
                      <a:r>
                        <a:rPr lang="en-US" sz="1500" baseline="0" dirty="0" smtClean="0"/>
                        <a:t> fall into low, medium, and high intensity groups?</a:t>
                      </a:r>
                      <a:endParaRPr lang="en-US" sz="1500" dirty="0"/>
                    </a:p>
                  </a:txBody>
                  <a:tcPr marT="42863" marB="42863"/>
                </a:tc>
              </a:tr>
              <a:tr h="16097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mn-lt"/>
                        </a:rPr>
                        <a:t>Are there relationships between participant characteristics and outcome changes?</a:t>
                      </a:r>
                      <a:endParaRPr lang="en-US" sz="1500" dirty="0"/>
                    </a:p>
                  </a:txBody>
                  <a:tcPr marT="42863" marB="42863"/>
                </a:tc>
              </a:tr>
            </a:tbl>
          </a:graphicData>
        </a:graphic>
      </p:graphicFrame>
      <p:sp>
        <p:nvSpPr>
          <p:cNvPr id="9" name="Rectangle 2"/>
          <p:cNvSpPr>
            <a:spLocks noChangeArrowheads="1"/>
          </p:cNvSpPr>
          <p:nvPr/>
        </p:nvSpPr>
        <p:spPr bwMode="auto">
          <a:xfrm>
            <a:off x="1181100" y="381000"/>
            <a:ext cx="7010400" cy="616195"/>
          </a:xfrm>
          <a:prstGeom prst="rect">
            <a:avLst/>
          </a:prstGeom>
          <a:noFill/>
          <a:ln w="9525">
            <a:noFill/>
            <a:miter lim="800000"/>
            <a:headEnd/>
            <a:tailEnd/>
          </a:ln>
        </p:spPr>
        <p:txBody>
          <a:bodyPr wrap="square" lIns="92075" tIns="46038" rIns="92075" bIns="46038">
            <a:spAutoFit/>
          </a:bodyPr>
          <a:lstStyle/>
          <a:p>
            <a:r>
              <a:rPr lang="en-US" sz="3400" b="1" dirty="0" smtClean="0">
                <a:solidFill>
                  <a:schemeClr val="tx2"/>
                </a:solidFill>
                <a:latin typeface="Trebuchet MS" panose="020B0603020202020204" pitchFamily="34" charset="0"/>
              </a:rPr>
              <a:t>Analyzing </a:t>
            </a:r>
            <a:r>
              <a:rPr lang="en-US" sz="3400" b="1" dirty="0">
                <a:solidFill>
                  <a:schemeClr val="tx2"/>
                </a:solidFill>
                <a:latin typeface="Trebuchet MS" panose="020B0603020202020204" pitchFamily="34" charset="0"/>
              </a:rPr>
              <a:t>Quantitative Data</a:t>
            </a:r>
          </a:p>
        </p:txBody>
      </p:sp>
      <p:sp>
        <p:nvSpPr>
          <p:cNvPr id="8" name="Slide Number Placeholder 7"/>
          <p:cNvSpPr>
            <a:spLocks noGrp="1"/>
          </p:cNvSpPr>
          <p:nvPr>
            <p:ph type="sldNum" sz="quarter" idx="12"/>
          </p:nvPr>
        </p:nvSpPr>
        <p:spPr/>
        <p:txBody>
          <a:bodyPr/>
          <a:lstStyle/>
          <a:p>
            <a:r>
              <a:rPr lang="en-US" dirty="0" smtClean="0"/>
              <a:t>10</a:t>
            </a:r>
            <a:endParaRPr lang="en-US" dirty="0"/>
          </a:p>
        </p:txBody>
      </p:sp>
      <p:sp>
        <p:nvSpPr>
          <p:cNvPr id="10" name="TextBox 9"/>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11"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19967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228600" y="914400"/>
            <a:ext cx="8610600" cy="830997"/>
          </a:xfrm>
          <a:prstGeom prst="rect">
            <a:avLst/>
          </a:prstGeom>
          <a:noFill/>
          <a:ln w="9525">
            <a:noFill/>
            <a:miter lim="800000"/>
            <a:headEnd/>
            <a:tailEnd/>
          </a:ln>
        </p:spPr>
        <p:txBody>
          <a:bodyPr wrap="square">
            <a:spAutoFit/>
          </a:bodyPr>
          <a:lstStyle/>
          <a:p>
            <a:pPr marL="457200" indent="-457200" eaLnBrk="1" hangingPunct="1">
              <a:spcBef>
                <a:spcPts val="0"/>
              </a:spcBef>
            </a:pPr>
            <a:r>
              <a:rPr lang="en-US" sz="2400" i="1" dirty="0" smtClean="0">
                <a:latin typeface="Arial" pitchFamily="34" charset="0"/>
              </a:rPr>
              <a:t>Sometimes analysis focuses on change between two</a:t>
            </a:r>
          </a:p>
          <a:p>
            <a:pPr eaLnBrk="1" hangingPunct="1">
              <a:spcBef>
                <a:spcPts val="0"/>
              </a:spcBef>
            </a:pPr>
            <a:r>
              <a:rPr lang="en-US" sz="2400" i="1" dirty="0" smtClean="0">
                <a:latin typeface="Arial" pitchFamily="34" charset="0"/>
              </a:rPr>
              <a:t>(or more) points in time and/or on differences between results.  </a:t>
            </a:r>
            <a:endParaRPr lang="en-US" sz="2400" i="1" dirty="0">
              <a:latin typeface="Arial" pitchFamily="34" charset="0"/>
            </a:endParaRPr>
          </a:p>
        </p:txBody>
      </p:sp>
      <p:sp>
        <p:nvSpPr>
          <p:cNvPr id="26628" name="Rectangle 2"/>
          <p:cNvSpPr>
            <a:spLocks noChangeArrowheads="1"/>
          </p:cNvSpPr>
          <p:nvPr/>
        </p:nvSpPr>
        <p:spPr bwMode="auto">
          <a:xfrm>
            <a:off x="1143000" y="228600"/>
            <a:ext cx="7010400" cy="616195"/>
          </a:xfrm>
          <a:prstGeom prst="rect">
            <a:avLst/>
          </a:prstGeom>
          <a:noFill/>
          <a:ln w="9525">
            <a:noFill/>
            <a:miter lim="800000"/>
            <a:headEnd/>
            <a:tailEnd/>
          </a:ln>
        </p:spPr>
        <p:txBody>
          <a:bodyPr wrap="square" lIns="92075" tIns="46038" rIns="92075" bIns="46038">
            <a:spAutoFit/>
          </a:bodyPr>
          <a:lstStyle/>
          <a:p>
            <a:pPr algn="ctr"/>
            <a:r>
              <a:rPr lang="en-US" sz="3400" b="1" dirty="0" smtClean="0">
                <a:solidFill>
                  <a:schemeClr val="tx2"/>
                </a:solidFill>
                <a:latin typeface="Trebuchet MS" panose="020B0603020202020204" pitchFamily="34" charset="0"/>
              </a:rPr>
              <a:t>Measuring Change or Difference</a:t>
            </a:r>
            <a:endParaRPr lang="en-US" sz="3400" b="1" dirty="0">
              <a:solidFill>
                <a:schemeClr val="tx2"/>
              </a:solidFill>
              <a:latin typeface="Trebuchet MS" panose="020B0603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728823410"/>
              </p:ext>
            </p:extLst>
          </p:nvPr>
        </p:nvGraphicFramePr>
        <p:xfrm>
          <a:off x="259976" y="1828800"/>
          <a:ext cx="2667000" cy="4892675"/>
        </p:xfrm>
        <a:graphic>
          <a:graphicData uri="http://schemas.openxmlformats.org/drawingml/2006/table">
            <a:tbl>
              <a:tblPr firstRow="1" bandRow="1">
                <a:tableStyleId>{93296810-A885-4BE3-A3E7-6D5BEEA58F35}</a:tableStyleId>
              </a:tblPr>
              <a:tblGrid>
                <a:gridCol w="2667000"/>
              </a:tblGrid>
              <a:tr h="709259">
                <a:tc>
                  <a:txBody>
                    <a:bodyPr/>
                    <a:lstStyle/>
                    <a:p>
                      <a:pPr algn="ctr"/>
                      <a:endParaRPr lang="en-US" sz="1700" dirty="0" smtClean="0"/>
                    </a:p>
                    <a:p>
                      <a:pPr algn="ctr"/>
                      <a:r>
                        <a:rPr lang="en-US" sz="1700" dirty="0" smtClean="0"/>
                        <a:t>What to</a:t>
                      </a:r>
                      <a:r>
                        <a:rPr lang="en-US" sz="1700" baseline="0" dirty="0" smtClean="0"/>
                        <a:t> Do</a:t>
                      </a:r>
                      <a:endParaRPr lang="en-US" sz="1700" dirty="0" smtClean="0"/>
                    </a:p>
                  </a:txBody>
                  <a:tcPr marT="42863" marB="42863"/>
                </a:tc>
              </a:tr>
              <a:tr h="1465264">
                <a:tc>
                  <a:txBody>
                    <a:bodyPr/>
                    <a:lstStyle/>
                    <a:p>
                      <a:pPr algn="ctr"/>
                      <a:r>
                        <a:rPr lang="en-US" sz="1700" b="1" dirty="0" smtClean="0"/>
                        <a:t>Calculate</a:t>
                      </a:r>
                      <a:r>
                        <a:rPr lang="en-US" sz="1700" b="1" baseline="0" dirty="0" smtClean="0"/>
                        <a:t> percentage change or percentage difference</a:t>
                      </a:r>
                      <a:endParaRPr lang="en-US" sz="1700" b="1" dirty="0" smtClean="0"/>
                    </a:p>
                  </a:txBody>
                  <a:tcPr marT="42863" marB="42863"/>
                </a:tc>
              </a:tr>
              <a:tr h="1320245">
                <a:tc>
                  <a:txBody>
                    <a:bodyPr/>
                    <a:lstStyle/>
                    <a:p>
                      <a:pPr algn="ctr"/>
                      <a:r>
                        <a:rPr lang="en-US" sz="1700" b="1" dirty="0" smtClean="0"/>
                        <a:t>Calculate percentage point change</a:t>
                      </a:r>
                      <a:endParaRPr lang="en-US" sz="1700" b="1" baseline="0" dirty="0" smtClean="0"/>
                    </a:p>
                  </a:txBody>
                  <a:tcPr marT="42863" marB="42863"/>
                </a:tc>
              </a:tr>
              <a:tr h="1397907">
                <a:tc>
                  <a:txBody>
                    <a:bodyPr/>
                    <a:lstStyle/>
                    <a:p>
                      <a:pPr algn="ctr"/>
                      <a:r>
                        <a:rPr lang="en-US" sz="1700" b="1" baseline="0" dirty="0" smtClean="0"/>
                        <a:t>Conduct means testing or chi square analyses</a:t>
                      </a:r>
                    </a:p>
                  </a:txBody>
                  <a:tcPr marT="42863" marB="42863"/>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539365516"/>
              </p:ext>
            </p:extLst>
          </p:nvPr>
        </p:nvGraphicFramePr>
        <p:xfrm>
          <a:off x="2895600" y="1828800"/>
          <a:ext cx="2895600" cy="4876800"/>
        </p:xfrm>
        <a:graphic>
          <a:graphicData uri="http://schemas.openxmlformats.org/drawingml/2006/table">
            <a:tbl>
              <a:tblPr firstRow="1" bandRow="1">
                <a:tableStyleId>{93296810-A885-4BE3-A3E7-6D5BEEA58F35}</a:tableStyleId>
              </a:tblPr>
              <a:tblGrid>
                <a:gridCol w="2895600"/>
              </a:tblGrid>
              <a:tr h="631341">
                <a:tc>
                  <a:txBody>
                    <a:bodyPr/>
                    <a:lstStyle/>
                    <a:p>
                      <a:pPr algn="ctr"/>
                      <a:endParaRPr lang="en-US" sz="1700" dirty="0" smtClean="0"/>
                    </a:p>
                    <a:p>
                      <a:pPr algn="ctr"/>
                      <a:r>
                        <a:rPr lang="en-US" sz="1700" dirty="0" smtClean="0"/>
                        <a:t>What That</a:t>
                      </a:r>
                      <a:r>
                        <a:rPr lang="en-US" sz="1700" baseline="0" dirty="0" smtClean="0"/>
                        <a:t> Means</a:t>
                      </a:r>
                      <a:endParaRPr lang="en-US" sz="1700" dirty="0"/>
                    </a:p>
                  </a:txBody>
                  <a:tcPr marT="42863" marB="42863"/>
                </a:tc>
              </a:tr>
              <a:tr h="1519596">
                <a:tc>
                  <a:txBody>
                    <a:bodyPr/>
                    <a:lstStyle/>
                    <a:p>
                      <a:pPr algn="ctr"/>
                      <a:r>
                        <a:rPr lang="en-US" sz="1500" i="1" dirty="0" smtClean="0"/>
                        <a:t> Difference</a:t>
                      </a:r>
                      <a:r>
                        <a:rPr lang="en-US" sz="1500" i="1" baseline="0" dirty="0" smtClean="0"/>
                        <a:t> between two NUMBERS</a:t>
                      </a:r>
                      <a:endParaRPr lang="en-US" sz="1500" i="1" dirty="0"/>
                    </a:p>
                  </a:txBody>
                  <a:tcPr marT="42863" marB="42863"/>
                </a:tc>
              </a:tr>
              <a:tr h="1354263">
                <a:tc>
                  <a:txBody>
                    <a:bodyPr/>
                    <a:lstStyle/>
                    <a:p>
                      <a:pPr algn="ctr"/>
                      <a:r>
                        <a:rPr lang="en-US" sz="1500" i="1" dirty="0" smtClean="0"/>
                        <a:t>Difference between</a:t>
                      </a:r>
                      <a:r>
                        <a:rPr lang="en-US" sz="1500" i="1" baseline="0" dirty="0" smtClean="0"/>
                        <a:t> two PERCENTAGES</a:t>
                      </a:r>
                      <a:endParaRPr lang="en-US" sz="1500" i="1" dirty="0" smtClean="0"/>
                    </a:p>
                  </a:txBody>
                  <a:tcPr marT="42863" marB="42863"/>
                </a:tc>
              </a:tr>
              <a:tr h="1371600">
                <a:tc>
                  <a:txBody>
                    <a:bodyPr/>
                    <a:lstStyle/>
                    <a:p>
                      <a:pPr algn="ctr"/>
                      <a:r>
                        <a:rPr lang="en-US" sz="1500" i="1" dirty="0" smtClean="0"/>
                        <a:t>Use tests</a:t>
                      </a:r>
                      <a:r>
                        <a:rPr lang="en-US" sz="1500" i="1" baseline="0" dirty="0" smtClean="0"/>
                        <a:t> to determine if results are statistically different (means tests such as t tests or ANOVA for numbers, chi square commonly for percentages)</a:t>
                      </a:r>
                      <a:endParaRPr lang="en-US" sz="1500" i="1" dirty="0" smtClean="0"/>
                    </a:p>
                  </a:txBody>
                  <a:tcPr marT="42863" marB="42863"/>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42320322"/>
              </p:ext>
            </p:extLst>
          </p:nvPr>
        </p:nvGraphicFramePr>
        <p:xfrm>
          <a:off x="5791200" y="1777969"/>
          <a:ext cx="3251200" cy="4946680"/>
        </p:xfrm>
        <a:graphic>
          <a:graphicData uri="http://schemas.openxmlformats.org/drawingml/2006/table">
            <a:tbl>
              <a:tblPr firstRow="1" bandRow="1">
                <a:tableStyleId>{93296810-A885-4BE3-A3E7-6D5BEEA58F35}</a:tableStyleId>
              </a:tblPr>
              <a:tblGrid>
                <a:gridCol w="3251200"/>
              </a:tblGrid>
              <a:tr h="814275">
                <a:tc>
                  <a:txBody>
                    <a:bodyPr/>
                    <a:lstStyle/>
                    <a:p>
                      <a:pPr algn="ctr"/>
                      <a:r>
                        <a:rPr lang="en-US" sz="1700" dirty="0" smtClean="0"/>
                        <a:t>Example</a:t>
                      </a:r>
                      <a:r>
                        <a:rPr lang="en-US" sz="1700" baseline="0" dirty="0" smtClean="0"/>
                        <a:t> Questions You Could Answer</a:t>
                      </a:r>
                      <a:endParaRPr lang="en-US" sz="1700" dirty="0"/>
                    </a:p>
                  </a:txBody>
                  <a:tcPr marT="42863" marB="42863"/>
                </a:tc>
              </a:tr>
              <a:tr h="1536444">
                <a:tc>
                  <a:txBody>
                    <a:bodyPr/>
                    <a:lstStyle/>
                    <a:p>
                      <a:pPr algn="l"/>
                      <a:r>
                        <a:rPr lang="en-US" sz="1500" dirty="0" smtClean="0"/>
                        <a:t>How much</a:t>
                      </a:r>
                      <a:r>
                        <a:rPr lang="en-US" sz="1500" baseline="0" dirty="0" smtClean="0"/>
                        <a:t> did the program grow in terms of participants or dollars used or hours spent in year 2 vs. year 1?</a:t>
                      </a:r>
                    </a:p>
                    <a:p>
                      <a:pPr algn="l"/>
                      <a:endParaRPr lang="en-US" sz="1500" baseline="0" dirty="0" smtClean="0"/>
                    </a:p>
                    <a:p>
                      <a:pPr algn="l"/>
                      <a:r>
                        <a:rPr lang="en-US" sz="1500" baseline="0" dirty="0" smtClean="0"/>
                        <a:t>How different was site 1 from site 2 in terms of program hours?</a:t>
                      </a:r>
                      <a:endParaRPr lang="en-US" sz="1500" dirty="0"/>
                    </a:p>
                  </a:txBody>
                  <a:tcPr marT="42863" marB="42863"/>
                </a:tc>
              </a:tr>
              <a:tr h="1536444">
                <a:tc>
                  <a:txBody>
                    <a:bodyPr/>
                    <a:lstStyle/>
                    <a:p>
                      <a:pPr algn="l"/>
                      <a:r>
                        <a:rPr lang="en-US" sz="1500" dirty="0" smtClean="0"/>
                        <a:t>Which site had proportionally more students who</a:t>
                      </a:r>
                      <a:r>
                        <a:rPr lang="en-US" sz="1500" baseline="0" dirty="0" smtClean="0"/>
                        <a:t> achieved outcomes?</a:t>
                      </a:r>
                    </a:p>
                    <a:p>
                      <a:pPr algn="l"/>
                      <a:endParaRPr lang="en-US" sz="1500" baseline="0" dirty="0" smtClean="0"/>
                    </a:p>
                    <a:p>
                      <a:pPr algn="l"/>
                      <a:r>
                        <a:rPr lang="en-US" sz="1500" baseline="0" dirty="0" smtClean="0"/>
                        <a:t>Did the proportion of students getting the correct answer change over time?</a:t>
                      </a:r>
                      <a:endParaRPr lang="en-US" sz="1500" dirty="0" smtClean="0"/>
                    </a:p>
                  </a:txBody>
                  <a:tcPr marT="42863" marB="42863"/>
                </a:tc>
              </a:tr>
              <a:tr h="1059517">
                <a:tc>
                  <a:txBody>
                    <a:bodyPr/>
                    <a:lstStyle/>
                    <a:p>
                      <a:pPr algn="l"/>
                      <a:r>
                        <a:rPr lang="en-US" sz="1500" dirty="0" smtClean="0"/>
                        <a:t>What</a:t>
                      </a:r>
                      <a:r>
                        <a:rPr lang="en-US" sz="1500" baseline="0" dirty="0" smtClean="0"/>
                        <a:t> is the probability that observed differences are due strictly to chance?</a:t>
                      </a:r>
                      <a:endParaRPr lang="en-US" sz="1500" dirty="0" smtClean="0"/>
                    </a:p>
                  </a:txBody>
                  <a:tcPr marT="42863" marB="42863"/>
                </a:tc>
              </a:tr>
            </a:tbl>
          </a:graphicData>
        </a:graphic>
      </p:graphicFrame>
      <p:sp>
        <p:nvSpPr>
          <p:cNvPr id="8" name="Slide Number Placeholder 7"/>
          <p:cNvSpPr>
            <a:spLocks noGrp="1"/>
          </p:cNvSpPr>
          <p:nvPr>
            <p:ph type="sldNum" sz="quarter" idx="12"/>
          </p:nvPr>
        </p:nvSpPr>
        <p:spPr>
          <a:xfrm>
            <a:off x="6477000" y="6248400"/>
            <a:ext cx="2133600" cy="476250"/>
          </a:xfrm>
        </p:spPr>
        <p:txBody>
          <a:bodyPr/>
          <a:lstStyle/>
          <a:p>
            <a:r>
              <a:rPr lang="en-US" dirty="0" smtClean="0"/>
              <a:t>11</a:t>
            </a:r>
            <a:endParaRPr lang="en-US" dirty="0"/>
          </a:p>
        </p:txBody>
      </p:sp>
    </p:spTree>
    <p:extLst>
      <p:ext uri="{BB962C8B-B14F-4D97-AF65-F5344CB8AC3E}">
        <p14:creationId xmlns:p14="http://schemas.microsoft.com/office/powerpoint/2010/main" val="137420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mn-lt"/>
              </a:rPr>
              <a:t>Excel Basics</a:t>
            </a:r>
            <a:endParaRPr lang="en-US" sz="3600" b="1" dirty="0">
              <a:latin typeface="+mn-lt"/>
            </a:endParaRPr>
          </a:p>
        </p:txBody>
      </p:sp>
      <p:sp>
        <p:nvSpPr>
          <p:cNvPr id="3" name="Content Placeholder 2"/>
          <p:cNvSpPr>
            <a:spLocks noGrp="1"/>
          </p:cNvSpPr>
          <p:nvPr>
            <p:ph idx="1"/>
          </p:nvPr>
        </p:nvSpPr>
        <p:spPr>
          <a:xfrm>
            <a:off x="457200" y="1116106"/>
            <a:ext cx="8229600" cy="4937760"/>
          </a:xfrm>
        </p:spPr>
        <p:txBody>
          <a:bodyPr>
            <a:normAutofit fontScale="92500" lnSpcReduction="20000"/>
          </a:bodyPr>
          <a:lstStyle/>
          <a:p>
            <a:pPr marL="0" indent="0">
              <a:buNone/>
            </a:pPr>
            <a:r>
              <a:rPr lang="en-US" dirty="0" smtClean="0"/>
              <a:t> </a:t>
            </a:r>
          </a:p>
          <a:p>
            <a:pPr>
              <a:buFont typeface="Wingdings" panose="05000000000000000000" pitchFamily="2" charset="2"/>
              <a:buChar char="q"/>
            </a:pPr>
            <a:r>
              <a:rPr lang="en-US" sz="3200" dirty="0" smtClean="0"/>
              <a:t>  Adding/deleting rows</a:t>
            </a:r>
          </a:p>
          <a:p>
            <a:pPr>
              <a:spcBef>
                <a:spcPts val="1200"/>
              </a:spcBef>
              <a:buFont typeface="Wingdings" panose="05000000000000000000" pitchFamily="2" charset="2"/>
              <a:buChar char="q"/>
            </a:pPr>
            <a:r>
              <a:rPr lang="en-US" sz="3200" dirty="0" smtClean="0"/>
              <a:t>  Undo</a:t>
            </a:r>
          </a:p>
          <a:p>
            <a:pPr>
              <a:spcBef>
                <a:spcPts val="1200"/>
              </a:spcBef>
              <a:buFont typeface="Wingdings" panose="05000000000000000000" pitchFamily="2" charset="2"/>
              <a:buChar char="q"/>
            </a:pPr>
            <a:r>
              <a:rPr lang="en-US" sz="3200" dirty="0"/>
              <a:t> </a:t>
            </a:r>
            <a:r>
              <a:rPr lang="en-US" sz="3200" dirty="0" smtClean="0"/>
              <a:t> Formatting cells</a:t>
            </a:r>
          </a:p>
          <a:p>
            <a:pPr>
              <a:spcBef>
                <a:spcPts val="1800"/>
              </a:spcBef>
              <a:buFont typeface="Wingdings" panose="05000000000000000000" pitchFamily="2" charset="2"/>
              <a:buChar char="q"/>
            </a:pPr>
            <a:r>
              <a:rPr lang="en-US" sz="3200" dirty="0"/>
              <a:t> </a:t>
            </a:r>
            <a:r>
              <a:rPr lang="en-US" sz="3200" dirty="0" smtClean="0"/>
              <a:t> Hide/Unhide</a:t>
            </a:r>
          </a:p>
          <a:p>
            <a:pPr>
              <a:spcBef>
                <a:spcPts val="1800"/>
              </a:spcBef>
              <a:buFont typeface="Wingdings" panose="05000000000000000000" pitchFamily="2" charset="2"/>
              <a:buChar char="q"/>
            </a:pPr>
            <a:r>
              <a:rPr lang="en-US" sz="3200" dirty="0"/>
              <a:t> </a:t>
            </a:r>
            <a:r>
              <a:rPr lang="en-US" sz="3200" dirty="0" smtClean="0"/>
              <a:t> Freeze panes</a:t>
            </a:r>
          </a:p>
          <a:p>
            <a:pPr>
              <a:spcBef>
                <a:spcPts val="1800"/>
              </a:spcBef>
              <a:buFont typeface="Wingdings" panose="05000000000000000000" pitchFamily="2" charset="2"/>
              <a:buChar char="q"/>
            </a:pPr>
            <a:r>
              <a:rPr lang="en-US" sz="3200" dirty="0" smtClean="0"/>
              <a:t>  Sorting</a:t>
            </a:r>
          </a:p>
          <a:p>
            <a:pPr>
              <a:spcBef>
                <a:spcPts val="1800"/>
              </a:spcBef>
              <a:buFont typeface="Wingdings" panose="05000000000000000000" pitchFamily="2" charset="2"/>
              <a:buChar char="q"/>
            </a:pPr>
            <a:r>
              <a:rPr lang="en-US" sz="3200" dirty="0"/>
              <a:t> </a:t>
            </a:r>
            <a:r>
              <a:rPr lang="en-US" sz="3200" dirty="0" smtClean="0"/>
              <a:t> Copying and pasting (formulas)</a:t>
            </a:r>
          </a:p>
          <a:p>
            <a:pPr>
              <a:spcBef>
                <a:spcPts val="1800"/>
              </a:spcBef>
              <a:buFont typeface="Wingdings" panose="05000000000000000000" pitchFamily="2" charset="2"/>
              <a:buChar char="q"/>
            </a:pPr>
            <a:r>
              <a:rPr lang="en-US" sz="3200" dirty="0"/>
              <a:t> </a:t>
            </a:r>
            <a:r>
              <a:rPr lang="en-US" sz="3200" dirty="0" smtClean="0"/>
              <a:t> Counts, sums, and averages in status bar</a:t>
            </a:r>
          </a:p>
          <a:p>
            <a:pPr marL="0" indent="0">
              <a:buNone/>
            </a:pPr>
            <a:endParaRPr lang="en-US" dirty="0" smtClean="0"/>
          </a:p>
          <a:p>
            <a:pPr marL="0" indent="0">
              <a:buNone/>
            </a:pPr>
            <a:endParaRPr lang="en-US" dirty="0"/>
          </a:p>
        </p:txBody>
      </p:sp>
      <p:sp>
        <p:nvSpPr>
          <p:cNvPr id="8" name="Slide Number Placeholder 7"/>
          <p:cNvSpPr>
            <a:spLocks noGrp="1"/>
          </p:cNvSpPr>
          <p:nvPr>
            <p:ph type="sldNum" sz="quarter" idx="12"/>
          </p:nvPr>
        </p:nvSpPr>
        <p:spPr/>
        <p:txBody>
          <a:bodyPr/>
          <a:lstStyle/>
          <a:p>
            <a:r>
              <a:rPr lang="en-US" dirty="0" smtClean="0"/>
              <a:t>12</a:t>
            </a:r>
            <a:endParaRPr lang="en-US" dirty="0"/>
          </a:p>
        </p:txBody>
      </p:sp>
      <p:sp>
        <p:nvSpPr>
          <p:cNvPr id="6" name="TextBox 5"/>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9"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15532575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mn-lt"/>
              </a:rPr>
              <a:t>Using Excel to Analyze Data</a:t>
            </a:r>
            <a:endParaRPr lang="en-US" sz="3600" dirty="0">
              <a:latin typeface="+mn-lt"/>
            </a:endParaRPr>
          </a:p>
        </p:txBody>
      </p:sp>
      <p:sp>
        <p:nvSpPr>
          <p:cNvPr id="6" name="TextBox 5"/>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7" name="Slide Number Placeholder 7"/>
          <p:cNvSpPr>
            <a:spLocks noGrp="1"/>
          </p:cNvSpPr>
          <p:nvPr>
            <p:ph type="sldNum" sz="quarter" idx="12"/>
          </p:nvPr>
        </p:nvSpPr>
        <p:spPr>
          <a:xfrm>
            <a:off x="6553200" y="6245225"/>
            <a:ext cx="2133600" cy="476250"/>
          </a:xfrm>
        </p:spPr>
        <p:txBody>
          <a:bodyPr/>
          <a:lstStyle/>
          <a:p>
            <a:r>
              <a:rPr lang="en-US" dirty="0" smtClean="0"/>
              <a:t>13</a:t>
            </a:r>
            <a:endParaRPr lang="en-US" dirty="0"/>
          </a:p>
        </p:txBody>
      </p:sp>
      <p:sp>
        <p:nvSpPr>
          <p:cNvPr id="8"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
        <p:nvSpPr>
          <p:cNvPr id="9" name="Content Placeholder 8"/>
          <p:cNvSpPr txBox="1">
            <a:spLocks noGrp="1"/>
          </p:cNvSpPr>
          <p:nvPr>
            <p:ph idx="1"/>
          </p:nvPr>
        </p:nvSpPr>
        <p:spPr>
          <a:xfrm>
            <a:off x="533400" y="1219200"/>
            <a:ext cx="8229600" cy="5016758"/>
          </a:xfrm>
          <a:prstGeom prst="rect">
            <a:avLst/>
          </a:prstGeom>
          <a:noFill/>
        </p:spPr>
        <p:txBody>
          <a:bodyPr wrap="square" rtlCol="0">
            <a:spAutoFit/>
          </a:bodyPr>
          <a:lstStyle/>
          <a:p>
            <a:pPr marL="285750" indent="-285750">
              <a:spcBef>
                <a:spcPts val="0"/>
              </a:spcBef>
              <a:buFont typeface="Wingdings" panose="05000000000000000000" pitchFamily="2" charset="2"/>
              <a:buChar char="Ø"/>
            </a:pPr>
            <a:r>
              <a:rPr lang="en-US" dirty="0" smtClean="0"/>
              <a:t>In addition to automatic re-coding formulas, summary formulas or </a:t>
            </a:r>
            <a:r>
              <a:rPr lang="en-US" i="1" dirty="0" smtClean="0"/>
              <a:t>Automatic Calculators</a:t>
            </a:r>
            <a:r>
              <a:rPr lang="en-US" dirty="0" smtClean="0"/>
              <a:t> can be added to databases.</a:t>
            </a:r>
          </a:p>
          <a:p>
            <a:pPr marL="0" indent="0">
              <a:spcBef>
                <a:spcPts val="0"/>
              </a:spcBef>
              <a:buNone/>
            </a:pPr>
            <a:endParaRPr lang="en-US" dirty="0"/>
          </a:p>
          <a:p>
            <a:pPr marL="285750" indent="-285750">
              <a:spcBef>
                <a:spcPts val="0"/>
              </a:spcBef>
              <a:buFont typeface="Wingdings" panose="05000000000000000000" pitchFamily="2" charset="2"/>
              <a:buChar char="Ø"/>
            </a:pPr>
            <a:r>
              <a:rPr lang="en-US" dirty="0" smtClean="0"/>
              <a:t>The results in the automatic calculators can be used like a look-up table to answer analytical questions. </a:t>
            </a:r>
          </a:p>
          <a:p>
            <a:pPr marL="285750" indent="-285750">
              <a:spcBef>
                <a:spcPts val="0"/>
              </a:spcBef>
              <a:buFont typeface="Wingdings" panose="05000000000000000000" pitchFamily="2" charset="2"/>
              <a:buChar char="Ø"/>
            </a:pPr>
            <a:endParaRPr lang="en-US" dirty="0" smtClean="0"/>
          </a:p>
          <a:p>
            <a:pPr marL="285750" indent="-285750">
              <a:spcBef>
                <a:spcPts val="0"/>
              </a:spcBef>
              <a:buFont typeface="Wingdings" panose="05000000000000000000" pitchFamily="2" charset="2"/>
              <a:buChar char="Ø"/>
            </a:pPr>
            <a:r>
              <a:rPr lang="en-US" dirty="0" smtClean="0"/>
              <a:t>Formulas can be copied and pasted and modified as needed.</a:t>
            </a:r>
            <a:r>
              <a:rPr lang="en-US" sz="2000" dirty="0" smtClean="0"/>
              <a:t> </a:t>
            </a:r>
            <a:endParaRPr lang="en-US" sz="2000" dirty="0"/>
          </a:p>
        </p:txBody>
      </p:sp>
    </p:spTree>
    <p:extLst>
      <p:ext uri="{BB962C8B-B14F-4D97-AF65-F5344CB8AC3E}">
        <p14:creationId xmlns:p14="http://schemas.microsoft.com/office/powerpoint/2010/main" val="4417810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mn-lt"/>
              </a:rPr>
              <a:t>Using Databases: Summarizing </a:t>
            </a:r>
            <a:endParaRPr lang="en-US" sz="3600" dirty="0">
              <a:latin typeface="+mn-lt"/>
            </a:endParaRPr>
          </a:p>
        </p:txBody>
      </p:sp>
      <p:sp>
        <p:nvSpPr>
          <p:cNvPr id="3" name="Content Placeholder 2"/>
          <p:cNvSpPr>
            <a:spLocks noGrp="1"/>
          </p:cNvSpPr>
          <p:nvPr>
            <p:ph idx="1"/>
          </p:nvPr>
        </p:nvSpPr>
        <p:spPr>
          <a:xfrm>
            <a:off x="457200" y="1447800"/>
            <a:ext cx="8229600" cy="4525963"/>
          </a:xfrm>
        </p:spPr>
        <p:txBody>
          <a:bodyPr>
            <a:noAutofit/>
          </a:bodyPr>
          <a:lstStyle/>
          <a:p>
            <a:pPr marL="0" indent="0">
              <a:buNone/>
            </a:pPr>
            <a:r>
              <a:rPr lang="en-US" sz="3200" dirty="0" smtClean="0"/>
              <a:t>CALCULATORS</a:t>
            </a:r>
          </a:p>
          <a:p>
            <a:pPr marL="0" indent="0">
              <a:buNone/>
            </a:pPr>
            <a:r>
              <a:rPr lang="en-US" sz="3200" dirty="0" smtClean="0"/>
              <a:t>	</a:t>
            </a:r>
            <a:r>
              <a:rPr lang="en-US" sz="3200" dirty="0" smtClean="0">
                <a:solidFill>
                  <a:srgbClr val="0000CC"/>
                </a:solidFill>
              </a:rPr>
              <a:t>Denominator</a:t>
            </a:r>
          </a:p>
          <a:p>
            <a:pPr marL="0" indent="0">
              <a:buNone/>
            </a:pPr>
            <a:endParaRPr lang="en-US" sz="3200" dirty="0">
              <a:solidFill>
                <a:srgbClr val="0000CC"/>
              </a:solidFill>
            </a:endParaRPr>
          </a:p>
          <a:p>
            <a:pPr marL="0" indent="0">
              <a:buNone/>
            </a:pPr>
            <a:r>
              <a:rPr lang="en-US" sz="3200" dirty="0" smtClean="0">
                <a:solidFill>
                  <a:srgbClr val="0000CC"/>
                </a:solidFill>
              </a:rPr>
              <a:t>	Function (with argument) = Result</a:t>
            </a:r>
          </a:p>
          <a:p>
            <a:pPr marL="0" indent="0">
              <a:buNone/>
            </a:pPr>
            <a:endParaRPr lang="en-US" sz="3200" dirty="0">
              <a:solidFill>
                <a:srgbClr val="0000CC"/>
              </a:solidFill>
            </a:endParaRPr>
          </a:p>
          <a:p>
            <a:pPr marL="0" indent="0">
              <a:buNone/>
            </a:pPr>
            <a:r>
              <a:rPr lang="en-US" sz="3200" dirty="0" smtClean="0">
                <a:solidFill>
                  <a:srgbClr val="0000CC"/>
                </a:solidFill>
              </a:rPr>
              <a:t>        Result/Denominator = %</a:t>
            </a:r>
          </a:p>
          <a:p>
            <a:pPr marL="0" indent="0">
              <a:buNone/>
            </a:pPr>
            <a:endParaRPr lang="en-US" sz="3200" dirty="0" smtClean="0">
              <a:solidFill>
                <a:srgbClr val="0000CC"/>
              </a:solidFill>
            </a:endParaRPr>
          </a:p>
          <a:p>
            <a:pPr marL="0" indent="0">
              <a:buNone/>
            </a:pPr>
            <a:r>
              <a:rPr lang="en-US" sz="3200" dirty="0" smtClean="0">
                <a:solidFill>
                  <a:srgbClr val="FF0000"/>
                </a:solidFill>
              </a:rPr>
              <a:t>Checking and Verifying</a:t>
            </a:r>
            <a:endParaRPr lang="en-US" sz="3200" dirty="0">
              <a:solidFill>
                <a:srgbClr val="FF0000"/>
              </a:solidFill>
            </a:endParaRPr>
          </a:p>
        </p:txBody>
      </p:sp>
      <p:sp>
        <p:nvSpPr>
          <p:cNvPr id="6" name="TextBox 5"/>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7" name="Slide Number Placeholder 7"/>
          <p:cNvSpPr>
            <a:spLocks noGrp="1"/>
          </p:cNvSpPr>
          <p:nvPr>
            <p:ph type="sldNum" sz="quarter" idx="12"/>
          </p:nvPr>
        </p:nvSpPr>
        <p:spPr>
          <a:xfrm>
            <a:off x="6553200" y="6245225"/>
            <a:ext cx="2133600" cy="476250"/>
          </a:xfrm>
        </p:spPr>
        <p:txBody>
          <a:bodyPr/>
          <a:lstStyle/>
          <a:p>
            <a:r>
              <a:rPr lang="en-US" dirty="0" smtClean="0"/>
              <a:t>14</a:t>
            </a:r>
            <a:endParaRPr lang="en-US" dirty="0"/>
          </a:p>
        </p:txBody>
      </p:sp>
      <p:sp>
        <p:nvSpPr>
          <p:cNvPr id="8"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4166270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3600" dirty="0" smtClean="0">
                <a:latin typeface="+mn-lt"/>
              </a:rPr>
              <a:t>Function   =    COUNTING</a:t>
            </a:r>
            <a:endParaRPr lang="en-US" sz="3600" dirty="0">
              <a:latin typeface="+mn-lt"/>
            </a:endParaRPr>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marL="0" indent="0">
              <a:buNone/>
            </a:pPr>
            <a:r>
              <a:rPr lang="en-US" dirty="0" smtClean="0">
                <a:solidFill>
                  <a:srgbClr val="0000CC"/>
                </a:solidFill>
              </a:rPr>
              <a:t>=COUNTA(D2:D298</a:t>
            </a:r>
            <a:r>
              <a:rPr lang="en-US" dirty="0">
                <a:solidFill>
                  <a:srgbClr val="0000CC"/>
                </a:solidFill>
              </a:rPr>
              <a:t>)</a:t>
            </a:r>
            <a:endParaRPr lang="en-US" dirty="0" smtClean="0">
              <a:solidFill>
                <a:srgbClr val="0000CC"/>
              </a:solidFill>
            </a:endParaRPr>
          </a:p>
          <a:p>
            <a:pPr marL="0" indent="0">
              <a:buNone/>
            </a:pPr>
            <a:r>
              <a:rPr lang="en-US" dirty="0" smtClean="0">
                <a:solidFill>
                  <a:srgbClr val="0000CC"/>
                </a:solidFill>
              </a:rPr>
              <a:t>     Counts any occupied cell</a:t>
            </a:r>
          </a:p>
          <a:p>
            <a:pPr marL="0" indent="0">
              <a:buNone/>
            </a:pPr>
            <a:endParaRPr lang="en-US" dirty="0">
              <a:solidFill>
                <a:srgbClr val="0000CC"/>
              </a:solidFill>
            </a:endParaRPr>
          </a:p>
          <a:p>
            <a:pPr marL="0" indent="0">
              <a:buNone/>
            </a:pPr>
            <a:r>
              <a:rPr lang="en-US" dirty="0" smtClean="0">
                <a:solidFill>
                  <a:srgbClr val="0000CC"/>
                </a:solidFill>
              </a:rPr>
              <a:t>=COUNT(G2:G298</a:t>
            </a:r>
            <a:r>
              <a:rPr lang="en-US" dirty="0">
                <a:solidFill>
                  <a:srgbClr val="0000CC"/>
                </a:solidFill>
              </a:rPr>
              <a:t>)</a:t>
            </a:r>
          </a:p>
          <a:p>
            <a:pPr marL="0" indent="0">
              <a:buNone/>
            </a:pPr>
            <a:r>
              <a:rPr lang="en-US" dirty="0">
                <a:solidFill>
                  <a:srgbClr val="0000CC"/>
                </a:solidFill>
              </a:rPr>
              <a:t>     Counts any </a:t>
            </a:r>
            <a:r>
              <a:rPr lang="en-US" dirty="0" smtClean="0">
                <a:solidFill>
                  <a:srgbClr val="0000CC"/>
                </a:solidFill>
              </a:rPr>
              <a:t>cell with a number in it  </a:t>
            </a:r>
            <a:r>
              <a:rPr lang="en-US" sz="1800" dirty="0" smtClean="0">
                <a:solidFill>
                  <a:schemeClr val="accent3"/>
                </a:solidFill>
              </a:rPr>
              <a:t>(also in status bar)</a:t>
            </a:r>
          </a:p>
          <a:p>
            <a:pPr marL="0" indent="0">
              <a:buNone/>
            </a:pPr>
            <a:endParaRPr lang="en-US" sz="1800" dirty="0">
              <a:solidFill>
                <a:schemeClr val="accent3"/>
              </a:solidFill>
            </a:endParaRPr>
          </a:p>
          <a:p>
            <a:pPr marL="0" indent="0">
              <a:buNone/>
            </a:pPr>
            <a:r>
              <a:rPr lang="en-US" sz="2800" dirty="0">
                <a:solidFill>
                  <a:srgbClr val="0000CC"/>
                </a:solidFill>
              </a:rPr>
              <a:t>=</a:t>
            </a:r>
            <a:r>
              <a:rPr lang="en-US" sz="2800" dirty="0" smtClean="0">
                <a:solidFill>
                  <a:srgbClr val="0000CC"/>
                </a:solidFill>
              </a:rPr>
              <a:t>COUNTIF(V2:V:298,1)</a:t>
            </a:r>
          </a:p>
          <a:p>
            <a:pPr marL="0" indent="0">
              <a:buNone/>
            </a:pPr>
            <a:r>
              <a:rPr lang="en-US" sz="2400" dirty="0" smtClean="0"/>
              <a:t>      </a:t>
            </a:r>
            <a:r>
              <a:rPr lang="en-US" sz="2400" dirty="0" smtClean="0">
                <a:solidFill>
                  <a:srgbClr val="0000CC"/>
                </a:solidFill>
              </a:rPr>
              <a:t>Finds </a:t>
            </a:r>
            <a:r>
              <a:rPr lang="en-US" sz="2400" dirty="0">
                <a:solidFill>
                  <a:srgbClr val="0000CC"/>
                </a:solidFill>
              </a:rPr>
              <a:t>all the 1’s in Column </a:t>
            </a:r>
            <a:r>
              <a:rPr lang="en-US" sz="2400" dirty="0" smtClean="0">
                <a:solidFill>
                  <a:srgbClr val="0000CC"/>
                </a:solidFill>
              </a:rPr>
              <a:t>V </a:t>
            </a:r>
            <a:r>
              <a:rPr lang="en-US" sz="1800" dirty="0" smtClean="0">
                <a:solidFill>
                  <a:srgbClr val="0000CC"/>
                </a:solidFill>
              </a:rPr>
              <a:t>(</a:t>
            </a:r>
            <a:r>
              <a:rPr lang="en-US" sz="1800" i="1" dirty="0" smtClean="0">
                <a:solidFill>
                  <a:srgbClr val="0000CC"/>
                </a:solidFill>
              </a:rPr>
              <a:t>1 is the code for new to YMCA)</a:t>
            </a:r>
            <a:endParaRPr lang="en-US" sz="1800" i="1" dirty="0">
              <a:solidFill>
                <a:srgbClr val="0000CC"/>
              </a:solidFill>
            </a:endParaRPr>
          </a:p>
          <a:p>
            <a:pPr marL="0" indent="0">
              <a:buNone/>
            </a:pPr>
            <a:endParaRPr lang="en-US" sz="1800" dirty="0"/>
          </a:p>
          <a:p>
            <a:pPr marL="0" indent="0">
              <a:buNone/>
            </a:pPr>
            <a:r>
              <a:rPr lang="en-US" sz="1800" dirty="0" smtClean="0"/>
              <a:t>(Similarly</a:t>
            </a:r>
            <a:r>
              <a:rPr lang="en-US" sz="1800" dirty="0"/>
              <a:t>, =</a:t>
            </a:r>
            <a:r>
              <a:rPr lang="en-US" sz="1800" dirty="0" smtClean="0"/>
              <a:t>COUNTIF(D2:D298,”F”) </a:t>
            </a:r>
            <a:r>
              <a:rPr lang="en-US" sz="1800" dirty="0"/>
              <a:t>will count all cells in Column </a:t>
            </a:r>
            <a:r>
              <a:rPr lang="en-US" sz="1800" dirty="0" smtClean="0"/>
              <a:t>D containing  the letter F – the code for Female).  </a:t>
            </a:r>
            <a:r>
              <a:rPr lang="en-US" sz="1800" b="1" i="1" dirty="0" smtClean="0"/>
              <a:t>Please note, for alpha data, you MUST use full quotation marks around the code you are searching for.  AND IT MUST BE EXACT.</a:t>
            </a:r>
            <a:endParaRPr lang="en-US" dirty="0">
              <a:solidFill>
                <a:srgbClr val="0000CC"/>
              </a:solidFill>
            </a:endParaRPr>
          </a:p>
        </p:txBody>
      </p:sp>
      <p:sp>
        <p:nvSpPr>
          <p:cNvPr id="6" name="TextBox 5"/>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7" name="Slide Number Placeholder 7"/>
          <p:cNvSpPr>
            <a:spLocks noGrp="1"/>
          </p:cNvSpPr>
          <p:nvPr>
            <p:ph type="sldNum" sz="quarter" idx="12"/>
          </p:nvPr>
        </p:nvSpPr>
        <p:spPr>
          <a:xfrm>
            <a:off x="6553200" y="6245225"/>
            <a:ext cx="2133600" cy="476250"/>
          </a:xfrm>
        </p:spPr>
        <p:txBody>
          <a:bodyPr/>
          <a:lstStyle/>
          <a:p>
            <a:r>
              <a:rPr lang="en-US" dirty="0" smtClean="0"/>
              <a:t>15</a:t>
            </a:r>
            <a:endParaRPr lang="en-US" dirty="0"/>
          </a:p>
        </p:txBody>
      </p:sp>
      <p:sp>
        <p:nvSpPr>
          <p:cNvPr id="8"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4007500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mn-lt"/>
              </a:rPr>
              <a:t>Basic Analyses</a:t>
            </a:r>
            <a:endParaRPr lang="en-US" sz="3600" b="1" dirty="0">
              <a:latin typeface="+mn-lt"/>
            </a:endParaRPr>
          </a:p>
        </p:txBody>
      </p:sp>
      <p:sp>
        <p:nvSpPr>
          <p:cNvPr id="3" name="Content Placeholder 2"/>
          <p:cNvSpPr>
            <a:spLocks noGrp="1"/>
          </p:cNvSpPr>
          <p:nvPr>
            <p:ph idx="1"/>
          </p:nvPr>
        </p:nvSpPr>
        <p:spPr>
          <a:xfrm>
            <a:off x="457200" y="990600"/>
            <a:ext cx="8229600" cy="4937760"/>
          </a:xfrm>
        </p:spPr>
        <p:txBody>
          <a:bodyPr>
            <a:normAutofit fontScale="92500" lnSpcReduction="10000"/>
          </a:bodyPr>
          <a:lstStyle/>
          <a:p>
            <a:pPr marL="0" indent="0">
              <a:buNone/>
            </a:pPr>
            <a:r>
              <a:rPr lang="en-US" dirty="0" smtClean="0"/>
              <a:t> </a:t>
            </a:r>
          </a:p>
          <a:p>
            <a:pPr marL="400050" indent="-400050">
              <a:buFont typeface="Wingdings" panose="05000000000000000000" pitchFamily="2" charset="2"/>
              <a:buChar char="q"/>
            </a:pPr>
            <a:r>
              <a:rPr lang="en-US" sz="3200" b="1" dirty="0" smtClean="0"/>
              <a:t>Frequencies for all descriptive data </a:t>
            </a:r>
            <a:r>
              <a:rPr lang="en-US" sz="2300" dirty="0" smtClean="0"/>
              <a:t>(e.g., gender, race/ethnicity, age, living status, location, grade, program participation etc.)  </a:t>
            </a:r>
          </a:p>
          <a:p>
            <a:pPr>
              <a:spcBef>
                <a:spcPts val="1200"/>
              </a:spcBef>
              <a:buFont typeface="Wingdings" panose="05000000000000000000" pitchFamily="2" charset="2"/>
              <a:buChar char="q"/>
            </a:pPr>
            <a:r>
              <a:rPr lang="en-US" sz="3200" dirty="0" smtClean="0"/>
              <a:t>  </a:t>
            </a:r>
            <a:r>
              <a:rPr lang="en-US" sz="3200" b="1" dirty="0" smtClean="0"/>
              <a:t>Calculating age from birth-date</a:t>
            </a:r>
          </a:p>
          <a:p>
            <a:pPr>
              <a:spcBef>
                <a:spcPts val="1200"/>
              </a:spcBef>
              <a:buFont typeface="Wingdings" panose="05000000000000000000" pitchFamily="2" charset="2"/>
              <a:buChar char="q"/>
            </a:pPr>
            <a:r>
              <a:rPr lang="en-US" sz="3200" dirty="0"/>
              <a:t> </a:t>
            </a:r>
            <a:r>
              <a:rPr lang="en-US" sz="3200" dirty="0" smtClean="0"/>
              <a:t> </a:t>
            </a:r>
            <a:r>
              <a:rPr lang="en-US" sz="3200" b="1" dirty="0" smtClean="0"/>
              <a:t>Re-coding data</a:t>
            </a:r>
          </a:p>
          <a:p>
            <a:pPr>
              <a:spcBef>
                <a:spcPts val="1800"/>
              </a:spcBef>
              <a:buFont typeface="Wingdings" panose="05000000000000000000" pitchFamily="2" charset="2"/>
              <a:buChar char="q"/>
            </a:pPr>
            <a:r>
              <a:rPr lang="en-US" sz="3200" dirty="0"/>
              <a:t> </a:t>
            </a:r>
            <a:r>
              <a:rPr lang="en-US" sz="3200" dirty="0" smtClean="0"/>
              <a:t> </a:t>
            </a:r>
            <a:r>
              <a:rPr lang="en-US" sz="3200" b="1" dirty="0" smtClean="0"/>
              <a:t>Cross-tabulating data</a:t>
            </a:r>
          </a:p>
          <a:p>
            <a:pPr>
              <a:spcBef>
                <a:spcPts val="1800"/>
              </a:spcBef>
              <a:buFont typeface="Wingdings" panose="05000000000000000000" pitchFamily="2" charset="2"/>
              <a:buChar char="q"/>
            </a:pPr>
            <a:r>
              <a:rPr lang="en-US" sz="3200" dirty="0"/>
              <a:t> </a:t>
            </a:r>
            <a:r>
              <a:rPr lang="en-US" sz="3200" dirty="0" smtClean="0"/>
              <a:t> </a:t>
            </a:r>
            <a:r>
              <a:rPr lang="en-US" sz="3200" b="1" dirty="0" smtClean="0"/>
              <a:t>Determining adjusted attendance rates</a:t>
            </a:r>
          </a:p>
          <a:p>
            <a:pPr>
              <a:spcBef>
                <a:spcPts val="1800"/>
              </a:spcBef>
              <a:buFont typeface="Wingdings" panose="05000000000000000000" pitchFamily="2" charset="2"/>
              <a:buChar char="q"/>
            </a:pPr>
            <a:r>
              <a:rPr lang="en-US" sz="3200" dirty="0" smtClean="0"/>
              <a:t>  </a:t>
            </a:r>
            <a:r>
              <a:rPr lang="en-US" sz="3200" b="1" dirty="0" smtClean="0"/>
              <a:t>Automatically comparing data to targets</a:t>
            </a:r>
          </a:p>
          <a:p>
            <a:pPr marL="0" indent="0">
              <a:spcBef>
                <a:spcPts val="1800"/>
              </a:spcBef>
              <a:buNone/>
            </a:pPr>
            <a:endParaRPr lang="en-US" dirty="0"/>
          </a:p>
        </p:txBody>
      </p:sp>
      <p:sp>
        <p:nvSpPr>
          <p:cNvPr id="8" name="Slide Number Placeholder 7"/>
          <p:cNvSpPr>
            <a:spLocks noGrp="1"/>
          </p:cNvSpPr>
          <p:nvPr>
            <p:ph type="sldNum" sz="quarter" idx="12"/>
          </p:nvPr>
        </p:nvSpPr>
        <p:spPr/>
        <p:txBody>
          <a:bodyPr/>
          <a:lstStyle/>
          <a:p>
            <a:r>
              <a:rPr lang="en-US" dirty="0" smtClean="0"/>
              <a:t>16</a:t>
            </a:r>
            <a:endParaRPr lang="en-US" dirty="0"/>
          </a:p>
        </p:txBody>
      </p:sp>
      <p:sp>
        <p:nvSpPr>
          <p:cNvPr id="6" name="TextBox 5"/>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9"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1051170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990600"/>
          </a:xfrm>
        </p:spPr>
        <p:txBody>
          <a:bodyPr>
            <a:noAutofit/>
          </a:bodyPr>
          <a:lstStyle/>
          <a:p>
            <a:r>
              <a:rPr lang="en-US" sz="3200" dirty="0" smtClean="0">
                <a:latin typeface="+mn-lt"/>
              </a:rPr>
              <a:t>Summarizing and Recoding: </a:t>
            </a:r>
            <a:br>
              <a:rPr lang="en-US" sz="3200" dirty="0" smtClean="0">
                <a:latin typeface="+mn-lt"/>
              </a:rPr>
            </a:br>
            <a:r>
              <a:rPr lang="en-US" sz="3200" dirty="0" smtClean="0">
                <a:latin typeface="+mn-lt"/>
              </a:rPr>
              <a:t>         </a:t>
            </a:r>
            <a:r>
              <a:rPr lang="en-US" sz="2800" b="1" dirty="0" smtClean="0">
                <a:latin typeface="+mn-lt"/>
              </a:rPr>
              <a:t>Capturing Attendance Data</a:t>
            </a:r>
            <a:r>
              <a:rPr lang="en-US" sz="2800" dirty="0" smtClean="0">
                <a:latin typeface="+mn-lt"/>
              </a:rPr>
              <a:t>/Hitting Targets</a:t>
            </a:r>
            <a:endParaRPr lang="en-US" sz="2800" dirty="0">
              <a:latin typeface="+mn-lt"/>
            </a:endParaRPr>
          </a:p>
        </p:txBody>
      </p:sp>
      <p:sp>
        <p:nvSpPr>
          <p:cNvPr id="3" name="Content Placeholder 2"/>
          <p:cNvSpPr>
            <a:spLocks noGrp="1"/>
          </p:cNvSpPr>
          <p:nvPr>
            <p:ph idx="1"/>
          </p:nvPr>
        </p:nvSpPr>
        <p:spPr>
          <a:xfrm>
            <a:off x="381000" y="1371600"/>
            <a:ext cx="8686800" cy="4800600"/>
          </a:xfrm>
        </p:spPr>
        <p:txBody>
          <a:bodyPr>
            <a:normAutofit fontScale="85000" lnSpcReduction="10000"/>
          </a:bodyPr>
          <a:lstStyle/>
          <a:p>
            <a:pPr marL="0" indent="0">
              <a:buNone/>
            </a:pPr>
            <a:r>
              <a:rPr lang="en-US" dirty="0" smtClean="0"/>
              <a:t>Attendance tracking is relatively straightforward.  </a:t>
            </a:r>
          </a:p>
          <a:p>
            <a:pPr marL="514350" indent="-273050"/>
            <a:r>
              <a:rPr lang="en-US" dirty="0" smtClean="0"/>
              <a:t>Rows = individuals eligible to attend </a:t>
            </a:r>
          </a:p>
          <a:p>
            <a:pPr marL="514350" indent="-273050"/>
            <a:r>
              <a:rPr lang="en-US" dirty="0" smtClean="0"/>
              <a:t>Columns = all the possible dates for attendance</a:t>
            </a:r>
          </a:p>
          <a:p>
            <a:pPr marL="514350" indent="-273050"/>
            <a:r>
              <a:rPr lang="en-US" dirty="0" smtClean="0"/>
              <a:t>Data = </a:t>
            </a:r>
            <a:r>
              <a:rPr lang="en-US" sz="2200" b="1" dirty="0" smtClean="0"/>
              <a:t>1 if in attendance </a:t>
            </a:r>
          </a:p>
          <a:p>
            <a:pPr marL="641350" lvl="1" indent="0">
              <a:buNone/>
            </a:pPr>
            <a:r>
              <a:rPr lang="en-US" sz="1800" b="1" dirty="0"/>
              <a:t> </a:t>
            </a:r>
            <a:r>
              <a:rPr lang="en-US" sz="1800" b="1" dirty="0" smtClean="0"/>
              <a:t>                </a:t>
            </a:r>
            <a:r>
              <a:rPr lang="en-US" sz="1800" b="1" dirty="0" smtClean="0">
                <a:solidFill>
                  <a:srgbClr val="FF0000"/>
                </a:solidFill>
              </a:rPr>
              <a:t>(0 if absent, blank if not expected)</a:t>
            </a:r>
          </a:p>
          <a:p>
            <a:pPr marL="0" indent="0">
              <a:buNone/>
            </a:pPr>
            <a:r>
              <a:rPr lang="en-US" dirty="0" smtClean="0"/>
              <a:t>Add a calculator:</a:t>
            </a:r>
          </a:p>
          <a:p>
            <a:pPr marL="514350" indent="-273050"/>
            <a:r>
              <a:rPr lang="en-US" dirty="0" smtClean="0"/>
              <a:t>Total number of sessions attended per person</a:t>
            </a:r>
            <a:endParaRPr lang="en-US" dirty="0"/>
          </a:p>
          <a:p>
            <a:pPr marL="514350" indent="-273050"/>
            <a:r>
              <a:rPr lang="en-US" dirty="0" smtClean="0"/>
              <a:t>Total number of persons recorded per activity</a:t>
            </a:r>
          </a:p>
          <a:p>
            <a:pPr marL="641350" lvl="1" indent="0">
              <a:buNone/>
            </a:pPr>
            <a:r>
              <a:rPr lang="en-US" b="1" dirty="0" smtClean="0">
                <a:solidFill>
                  <a:srgbClr val="FF0000"/>
                </a:solidFill>
              </a:rPr>
              <a:t>(Attendance Report – Signed Up)</a:t>
            </a:r>
            <a:endParaRPr lang="en-US" dirty="0" smtClean="0"/>
          </a:p>
          <a:p>
            <a:pPr marL="514350" indent="-273050"/>
            <a:r>
              <a:rPr lang="en-US" dirty="0" smtClean="0"/>
              <a:t>Total activity attendance for those enrolled</a:t>
            </a:r>
          </a:p>
          <a:p>
            <a:pPr marL="0" indent="0">
              <a:buNone/>
            </a:pPr>
            <a:r>
              <a:rPr lang="en-US" dirty="0" smtClean="0"/>
              <a:t>Add a TOTALS WORKSHEET</a:t>
            </a:r>
            <a:endParaRPr lang="en-US" dirty="0"/>
          </a:p>
          <a:p>
            <a:pPr marL="0" indent="0">
              <a:buNone/>
            </a:pPr>
            <a:endParaRPr lang="en-US" dirty="0" smtClean="0"/>
          </a:p>
        </p:txBody>
      </p:sp>
      <p:sp>
        <p:nvSpPr>
          <p:cNvPr id="7" name="TextBox 6"/>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8" name="Slide Number Placeholder 7"/>
          <p:cNvSpPr>
            <a:spLocks noGrp="1"/>
          </p:cNvSpPr>
          <p:nvPr>
            <p:ph type="sldNum" sz="quarter" idx="12"/>
          </p:nvPr>
        </p:nvSpPr>
        <p:spPr>
          <a:xfrm>
            <a:off x="6553200" y="6245225"/>
            <a:ext cx="2133600" cy="476250"/>
          </a:xfrm>
        </p:spPr>
        <p:txBody>
          <a:bodyPr/>
          <a:lstStyle/>
          <a:p>
            <a:r>
              <a:rPr lang="en-US" dirty="0" smtClean="0"/>
              <a:t>17</a:t>
            </a:r>
            <a:endParaRPr lang="en-US" dirty="0"/>
          </a:p>
        </p:txBody>
      </p:sp>
      <p:sp>
        <p:nvSpPr>
          <p:cNvPr id="9"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3776454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39588" y="216826"/>
            <a:ext cx="7947212" cy="1428487"/>
          </a:xfrm>
          <a:solidFill>
            <a:srgbClr val="FFFF00"/>
          </a:solidFill>
        </p:spPr>
        <p:txBody>
          <a:bodyPr>
            <a:normAutofit fontScale="90000"/>
          </a:bodyPr>
          <a:lstStyle/>
          <a:p>
            <a:r>
              <a:rPr lang="en-US" sz="3800" dirty="0" smtClean="0">
                <a:solidFill>
                  <a:schemeClr val="tx1"/>
                </a:solidFill>
              </a:rPr>
              <a:t/>
            </a:r>
            <a:br>
              <a:rPr lang="en-US" sz="3800" dirty="0" smtClean="0">
                <a:solidFill>
                  <a:schemeClr val="tx1"/>
                </a:solidFill>
              </a:rPr>
            </a:br>
            <a:r>
              <a:rPr lang="en-US" sz="3800" dirty="0" smtClean="0">
                <a:solidFill>
                  <a:schemeClr val="tx1"/>
                </a:solidFill>
              </a:rPr>
              <a:t>Evaluation Support 2.0</a:t>
            </a:r>
            <a:r>
              <a:rPr lang="en-US" sz="4000" dirty="0" smtClean="0">
                <a:solidFill>
                  <a:schemeClr val="tx1"/>
                </a:solidFill>
              </a:rPr>
              <a:t/>
            </a:r>
            <a:br>
              <a:rPr lang="en-US" sz="4000" dirty="0" smtClean="0">
                <a:solidFill>
                  <a:schemeClr val="tx1"/>
                </a:solidFill>
              </a:rPr>
            </a:br>
            <a:r>
              <a:rPr lang="en-US" sz="2200" dirty="0" smtClean="0">
                <a:solidFill>
                  <a:schemeClr val="tx1"/>
                </a:solidFill>
              </a:rPr>
              <a:t>Sponsored by the </a:t>
            </a:r>
            <a:r>
              <a:rPr lang="en-US" sz="2200" i="1" dirty="0" smtClean="0">
                <a:solidFill>
                  <a:schemeClr val="tx1"/>
                </a:solidFill>
              </a:rPr>
              <a:t>Bruner Foundation www.evaluativethinking.org</a:t>
            </a:r>
            <a:br>
              <a:rPr lang="en-US" sz="2200" i="1" dirty="0" smtClean="0">
                <a:solidFill>
                  <a:schemeClr val="tx1"/>
                </a:solidFill>
              </a:rPr>
            </a:br>
            <a:r>
              <a:rPr lang="en-US" sz="2200" i="1" dirty="0" smtClean="0">
                <a:solidFill>
                  <a:schemeClr val="tx1"/>
                </a:solidFill>
              </a:rPr>
              <a:t>and Evaluation Services www.evaluationservices.co</a:t>
            </a:r>
            <a:r>
              <a:rPr lang="en-US" sz="4000" i="1" dirty="0" smtClean="0">
                <a:solidFill>
                  <a:schemeClr val="tx1"/>
                </a:solidFill>
              </a:rPr>
              <a:t/>
            </a:r>
            <a:br>
              <a:rPr lang="en-US" sz="4000" i="1" dirty="0" smtClean="0">
                <a:solidFill>
                  <a:schemeClr val="tx1"/>
                </a:solidFill>
              </a:rPr>
            </a:br>
            <a:endParaRPr lang="en-US" sz="4000" i="1" dirty="0">
              <a:solidFill>
                <a:schemeClr val="tx1"/>
              </a:solidFill>
            </a:endParaRPr>
          </a:p>
        </p:txBody>
      </p:sp>
      <p:sp>
        <p:nvSpPr>
          <p:cNvPr id="5" name="Content Placeholder 4"/>
          <p:cNvSpPr>
            <a:spLocks noGrp="1"/>
          </p:cNvSpPr>
          <p:nvPr>
            <p:ph sz="quarter" idx="2"/>
          </p:nvPr>
        </p:nvSpPr>
        <p:spPr>
          <a:xfrm>
            <a:off x="762000" y="1645313"/>
            <a:ext cx="8077200" cy="4383087"/>
          </a:xfrm>
        </p:spPr>
        <p:txBody>
          <a:bodyPr>
            <a:normAutofit fontScale="92500"/>
          </a:bodyPr>
          <a:lstStyle/>
          <a:p>
            <a:pPr marL="228600" indent="-228600">
              <a:buNone/>
            </a:pPr>
            <a:r>
              <a:rPr lang="en-US" sz="2800" dirty="0" smtClean="0"/>
              <a:t>  </a:t>
            </a:r>
            <a:r>
              <a:rPr lang="en-US" sz="2800" b="1" dirty="0" smtClean="0"/>
              <a:t>Free evaluation training and technical assistance focused on development of evaluative capacity including data analysis and reporting.</a:t>
            </a:r>
          </a:p>
          <a:p>
            <a:pPr marL="577850" indent="-174625">
              <a:spcBef>
                <a:spcPts val="1800"/>
              </a:spcBef>
              <a:buFont typeface="Wingdings" panose="05000000000000000000" pitchFamily="2" charset="2"/>
              <a:buChar char="Ø"/>
            </a:pPr>
            <a:r>
              <a:rPr lang="en-US" b="1" dirty="0" smtClean="0"/>
              <a:t> Four (4), on-site, hands-on training sessions.</a:t>
            </a:r>
          </a:p>
          <a:p>
            <a:pPr marL="577850" indent="-174625">
              <a:spcBef>
                <a:spcPts val="1800"/>
              </a:spcBef>
              <a:buFont typeface="Wingdings" panose="05000000000000000000" pitchFamily="2" charset="2"/>
              <a:buChar char="Ø"/>
            </a:pPr>
            <a:r>
              <a:rPr lang="en-US" b="1" dirty="0" smtClean="0"/>
              <a:t> Introduction to and use of free/low-cost tools to facilitate data entry, management and analysis.  </a:t>
            </a:r>
          </a:p>
          <a:p>
            <a:pPr marL="577850" indent="-174625">
              <a:spcBef>
                <a:spcPts val="1800"/>
              </a:spcBef>
              <a:buFont typeface="Wingdings" panose="05000000000000000000" pitchFamily="2" charset="2"/>
              <a:buChar char="Ø"/>
            </a:pPr>
            <a:r>
              <a:rPr lang="en-US" b="1" dirty="0" smtClean="0"/>
              <a:t> Guided evaluation project required.</a:t>
            </a:r>
          </a:p>
          <a:p>
            <a:pPr marL="739775" indent="-336550">
              <a:spcBef>
                <a:spcPts val="1800"/>
              </a:spcBef>
              <a:buFont typeface="Wingdings" panose="05000000000000000000" pitchFamily="2" charset="2"/>
              <a:buChar char="Ø"/>
            </a:pPr>
            <a:r>
              <a:rPr lang="en-US" b="1" dirty="0" smtClean="0"/>
              <a:t>Virtual conference with funder, other organization participants.</a:t>
            </a:r>
          </a:p>
          <a:p>
            <a:pPr>
              <a:buFont typeface="Wingdings" panose="05000000000000000000" pitchFamily="2" charset="2"/>
              <a:buChar char="Ø"/>
            </a:pPr>
            <a:endParaRPr lang="en-US" sz="2800" b="1" dirty="0"/>
          </a:p>
          <a:p>
            <a:pPr marL="228600" indent="-228600">
              <a:buNone/>
            </a:pPr>
            <a:endParaRPr lang="en-US" sz="2800" b="1" dirty="0" smtClean="0"/>
          </a:p>
          <a:p>
            <a:pPr marL="228600" indent="-228600">
              <a:buNone/>
            </a:pPr>
            <a:endParaRPr lang="en-US" sz="2800" b="1" dirty="0" smtClean="0"/>
          </a:p>
          <a:p>
            <a:pPr>
              <a:buNone/>
            </a:pPr>
            <a:endParaRPr lang="en-US" sz="2800" b="1"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TextBox 7"/>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9" name="Footer Placeholder 7"/>
          <p:cNvSpPr>
            <a:spLocks noGrp="1"/>
          </p:cNvSpPr>
          <p:nvPr>
            <p:ph type="ftr" sz="quarter" idx="11"/>
          </p:nvPr>
        </p:nvSpPr>
        <p:spPr>
          <a:xfrm>
            <a:off x="3200400" y="6257290"/>
            <a:ext cx="2590800" cy="518160"/>
          </a:xfr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12564995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533400" y="1524000"/>
            <a:ext cx="8324850" cy="3505200"/>
          </a:xfrm>
          <a:prstGeom prst="rect">
            <a:avLst/>
          </a:prstGeom>
        </p:spPr>
        <p:txBody>
          <a:bodyPr vert="horz">
            <a:normAutofit fontScale="77500" lnSpcReduction="2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buFont typeface="Wingdings 3"/>
              <a:buNone/>
            </a:pPr>
            <a:r>
              <a:rPr lang="en-US" sz="2800" dirty="0" smtClean="0">
                <a:solidFill>
                  <a:srgbClr val="FF0000"/>
                </a:solidFill>
              </a:rPr>
              <a:t>Recode attendance results to determine if targets have been met!</a:t>
            </a:r>
          </a:p>
          <a:p>
            <a:pPr marL="0" indent="0">
              <a:buFont typeface="Wingdings 3"/>
              <a:buNone/>
            </a:pPr>
            <a:endParaRPr lang="en-US" sz="2800" dirty="0" smtClean="0">
              <a:solidFill>
                <a:srgbClr val="FF0000"/>
              </a:solidFill>
            </a:endParaRPr>
          </a:p>
          <a:p>
            <a:pPr marL="514350" indent="-273050"/>
            <a:r>
              <a:rPr lang="en-US" sz="2800" dirty="0" smtClean="0"/>
              <a:t>Did individual participants attend the desired number of sessions?</a:t>
            </a:r>
          </a:p>
          <a:p>
            <a:pPr marL="514350" indent="-273050">
              <a:lnSpc>
                <a:spcPct val="120000"/>
              </a:lnSpc>
              <a:spcBef>
                <a:spcPts val="1200"/>
              </a:spcBef>
            </a:pPr>
            <a:r>
              <a:rPr lang="en-US" sz="2800" dirty="0" smtClean="0"/>
              <a:t>How many participants attended the desired number of sessions?</a:t>
            </a:r>
          </a:p>
          <a:p>
            <a:pPr marL="514350" indent="-273050">
              <a:lnSpc>
                <a:spcPct val="120000"/>
              </a:lnSpc>
              <a:spcBef>
                <a:spcPts val="1200"/>
              </a:spcBef>
            </a:pPr>
            <a:r>
              <a:rPr lang="en-US" sz="2800" dirty="0" smtClean="0"/>
              <a:t>You could ask many other questions such as who attended the desired number of sessions, who did not, etc., by any of your partitions of interest.</a:t>
            </a:r>
          </a:p>
        </p:txBody>
      </p:sp>
      <p:sp>
        <p:nvSpPr>
          <p:cNvPr id="8" name="Title 1"/>
          <p:cNvSpPr>
            <a:spLocks noGrp="1"/>
          </p:cNvSpPr>
          <p:nvPr>
            <p:ph type="title"/>
          </p:nvPr>
        </p:nvSpPr>
        <p:spPr>
          <a:xfrm>
            <a:off x="152400" y="152400"/>
            <a:ext cx="8534400" cy="990600"/>
          </a:xfrm>
        </p:spPr>
        <p:txBody>
          <a:bodyPr>
            <a:noAutofit/>
          </a:bodyPr>
          <a:lstStyle/>
          <a:p>
            <a:r>
              <a:rPr lang="en-US" sz="3200" dirty="0" smtClean="0">
                <a:latin typeface="+mn-lt"/>
              </a:rPr>
              <a:t>Summarizing and Recoding: </a:t>
            </a:r>
            <a:br>
              <a:rPr lang="en-US" sz="3200" dirty="0" smtClean="0">
                <a:latin typeface="+mn-lt"/>
              </a:rPr>
            </a:br>
            <a:r>
              <a:rPr lang="en-US" sz="3200" dirty="0" smtClean="0">
                <a:latin typeface="+mn-lt"/>
              </a:rPr>
              <a:t>         </a:t>
            </a:r>
            <a:r>
              <a:rPr lang="en-US" sz="2800" dirty="0" smtClean="0">
                <a:latin typeface="+mn-lt"/>
              </a:rPr>
              <a:t>Capturing Attendance Data/</a:t>
            </a:r>
            <a:r>
              <a:rPr lang="en-US" sz="2800" b="1" dirty="0" smtClean="0">
                <a:latin typeface="+mn-lt"/>
              </a:rPr>
              <a:t>Hitting Targets</a:t>
            </a:r>
            <a:endParaRPr lang="en-US" sz="2800" b="1" dirty="0">
              <a:latin typeface="+mn-lt"/>
            </a:endParaRPr>
          </a:p>
        </p:txBody>
      </p:sp>
      <p:sp>
        <p:nvSpPr>
          <p:cNvPr id="7" name="TextBox 6"/>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11" name="Slide Number Placeholder 7"/>
          <p:cNvSpPr>
            <a:spLocks noGrp="1"/>
          </p:cNvSpPr>
          <p:nvPr>
            <p:ph type="sldNum" sz="quarter" idx="12"/>
          </p:nvPr>
        </p:nvSpPr>
        <p:spPr>
          <a:xfrm>
            <a:off x="6553200" y="6245225"/>
            <a:ext cx="2133600" cy="476250"/>
          </a:xfrm>
        </p:spPr>
        <p:txBody>
          <a:bodyPr/>
          <a:lstStyle/>
          <a:p>
            <a:r>
              <a:rPr lang="en-US" dirty="0" smtClean="0"/>
              <a:t>18</a:t>
            </a:r>
            <a:endParaRPr lang="en-US" dirty="0"/>
          </a:p>
        </p:txBody>
      </p:sp>
      <p:sp>
        <p:nvSpPr>
          <p:cNvPr id="12"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3241587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If (logical _test,[</a:t>
            </a:r>
            <a:r>
              <a:rPr lang="en-US" dirty="0" err="1" smtClean="0"/>
              <a:t>value_if</a:t>
            </a:r>
            <a:r>
              <a:rPr lang="en-US" dirty="0" smtClean="0"/>
              <a:t> true], </a:t>
            </a:r>
            <a:r>
              <a:rPr lang="en-US" dirty="0" err="1" smtClean="0"/>
              <a:t>value_if</a:t>
            </a:r>
            <a:r>
              <a:rPr lang="en-US" dirty="0" smtClean="0"/>
              <a:t> false])</a:t>
            </a:r>
          </a:p>
          <a:p>
            <a:pPr marL="0" indent="0">
              <a:buNone/>
            </a:pPr>
            <a:endParaRPr lang="en-US" dirty="0" smtClean="0"/>
          </a:p>
          <a:p>
            <a:pPr marL="0" indent="0">
              <a:buNone/>
            </a:pPr>
            <a:r>
              <a:rPr lang="en-US" dirty="0" smtClean="0"/>
              <a:t>Target:  Participants will attend at least 8 activities in a month.</a:t>
            </a:r>
          </a:p>
          <a:p>
            <a:r>
              <a:rPr lang="en-US" dirty="0"/>
              <a:t>i</a:t>
            </a:r>
            <a:r>
              <a:rPr lang="en-US" dirty="0" smtClean="0"/>
              <a:t>f (AA278&gt;=8, “YES”,”NO”)</a:t>
            </a:r>
          </a:p>
          <a:p>
            <a:pPr marL="0" indent="0">
              <a:buNone/>
            </a:pPr>
            <a:endParaRPr lang="en-US" dirty="0"/>
          </a:p>
          <a:p>
            <a:pPr marL="0" indent="0">
              <a:buNone/>
            </a:pPr>
            <a:r>
              <a:rPr lang="en-US" b="1" dirty="0" smtClean="0">
                <a:solidFill>
                  <a:srgbClr val="FF0000"/>
                </a:solidFill>
              </a:rPr>
              <a:t>IN ENGLISH:</a:t>
            </a:r>
          </a:p>
          <a:p>
            <a:pPr marL="0" indent="0">
              <a:buNone/>
            </a:pPr>
            <a:r>
              <a:rPr lang="en-US" dirty="0" smtClean="0"/>
              <a:t>The total number of sessions attended in cell AA278 is compared to see if it is greater than or equal to 8.  If so, the case gets a YES to signify meeting the target, if not the case gets a NO. </a:t>
            </a:r>
          </a:p>
          <a:p>
            <a:pPr marL="0" indent="0">
              <a:buNone/>
            </a:pPr>
            <a:r>
              <a:rPr lang="en-US" dirty="0" smtClean="0"/>
              <a:t>Note that the total number of participants meeting the target is also summarized (AC298)</a:t>
            </a:r>
            <a:endParaRPr lang="en-US" dirty="0"/>
          </a:p>
        </p:txBody>
      </p:sp>
      <p:sp>
        <p:nvSpPr>
          <p:cNvPr id="5" name="Title 1"/>
          <p:cNvSpPr>
            <a:spLocks noGrp="1"/>
          </p:cNvSpPr>
          <p:nvPr>
            <p:ph type="title"/>
          </p:nvPr>
        </p:nvSpPr>
        <p:spPr/>
        <p:txBody>
          <a:bodyPr>
            <a:noAutofit/>
          </a:bodyPr>
          <a:lstStyle/>
          <a:p>
            <a:r>
              <a:rPr lang="en-US" sz="3200" dirty="0" smtClean="0">
                <a:latin typeface="+mn-lt"/>
              </a:rPr>
              <a:t>Summarizing and Recoding: </a:t>
            </a:r>
            <a:br>
              <a:rPr lang="en-US" sz="3200" dirty="0" smtClean="0">
                <a:latin typeface="+mn-lt"/>
              </a:rPr>
            </a:br>
            <a:r>
              <a:rPr lang="en-US" sz="3200" dirty="0" smtClean="0">
                <a:latin typeface="+mn-lt"/>
              </a:rPr>
              <a:t>         </a:t>
            </a:r>
            <a:r>
              <a:rPr lang="en-US" sz="2800" dirty="0" smtClean="0">
                <a:latin typeface="+mn-lt"/>
              </a:rPr>
              <a:t>Adjusting Attendance Data/</a:t>
            </a:r>
            <a:r>
              <a:rPr lang="en-US" sz="2800" b="1" dirty="0" smtClean="0">
                <a:latin typeface="+mn-lt"/>
              </a:rPr>
              <a:t>Hitting Targets</a:t>
            </a:r>
            <a:endParaRPr lang="en-US" sz="2800" b="1" dirty="0">
              <a:latin typeface="+mn-lt"/>
            </a:endParaRPr>
          </a:p>
        </p:txBody>
      </p:sp>
      <p:sp>
        <p:nvSpPr>
          <p:cNvPr id="7" name="TextBox 6"/>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8" name="Slide Number Placeholder 7"/>
          <p:cNvSpPr>
            <a:spLocks noGrp="1"/>
          </p:cNvSpPr>
          <p:nvPr>
            <p:ph type="sldNum" sz="quarter" idx="12"/>
          </p:nvPr>
        </p:nvSpPr>
        <p:spPr>
          <a:xfrm>
            <a:off x="6553200" y="6245225"/>
            <a:ext cx="2133600" cy="476250"/>
          </a:xfrm>
        </p:spPr>
        <p:txBody>
          <a:bodyPr/>
          <a:lstStyle/>
          <a:p>
            <a:r>
              <a:rPr lang="en-US" dirty="0" smtClean="0"/>
              <a:t>19</a:t>
            </a:r>
            <a:endParaRPr lang="en-US" dirty="0"/>
          </a:p>
        </p:txBody>
      </p:sp>
      <p:sp>
        <p:nvSpPr>
          <p:cNvPr id="9"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26756036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mn-lt"/>
              </a:rPr>
              <a:t>Multivariate Analysis: Crosstabs</a:t>
            </a:r>
            <a:endParaRPr lang="en-US" sz="3200" dirty="0">
              <a:latin typeface="+mn-lt"/>
            </a:endParaRPr>
          </a:p>
        </p:txBody>
      </p:sp>
      <p:sp>
        <p:nvSpPr>
          <p:cNvPr id="3" name="Content Placeholder 2"/>
          <p:cNvSpPr>
            <a:spLocks noGrp="1"/>
          </p:cNvSpPr>
          <p:nvPr>
            <p:ph idx="1"/>
          </p:nvPr>
        </p:nvSpPr>
        <p:spPr>
          <a:xfrm>
            <a:off x="457200" y="1118771"/>
            <a:ext cx="8229600" cy="4343400"/>
          </a:xfrm>
        </p:spPr>
        <p:txBody>
          <a:bodyPr/>
          <a:lstStyle/>
          <a:p>
            <a:pPr marL="0" indent="0">
              <a:buNone/>
            </a:pPr>
            <a:r>
              <a:rPr lang="en-US" sz="2400" dirty="0" smtClean="0"/>
              <a:t>Like everything else in Excel, there is more than one way to conduct multivariate analyses – i.e., to look at more than one variable at a time.</a:t>
            </a:r>
          </a:p>
          <a:p>
            <a:pPr marL="0" indent="0">
              <a:buNone/>
            </a:pPr>
            <a:endParaRPr lang="en-US" sz="2400" dirty="0" smtClean="0"/>
          </a:p>
          <a:p>
            <a:r>
              <a:rPr lang="en-US" sz="2400" dirty="0" smtClean="0"/>
              <a:t>Pivot Tables</a:t>
            </a:r>
          </a:p>
          <a:p>
            <a:r>
              <a:rPr lang="en-US" sz="2400" dirty="0" smtClean="0"/>
              <a:t>Cheaters Cross-tabs</a:t>
            </a:r>
          </a:p>
          <a:p>
            <a:pPr lvl="1">
              <a:buFont typeface="Wingdings" panose="05000000000000000000" pitchFamily="2" charset="2"/>
              <a:buChar char="§"/>
            </a:pPr>
            <a:r>
              <a:rPr lang="en-US" sz="2400" dirty="0" smtClean="0"/>
              <a:t>Sort database</a:t>
            </a:r>
          </a:p>
          <a:p>
            <a:pPr lvl="1">
              <a:buFont typeface="Wingdings" panose="05000000000000000000" pitchFamily="2" charset="2"/>
              <a:buChar char="§"/>
            </a:pPr>
            <a:r>
              <a:rPr lang="en-US" sz="2400" dirty="0" smtClean="0"/>
              <a:t>Copy database – make as many copies as partitions</a:t>
            </a:r>
            <a:r>
              <a:rPr lang="en-US" sz="2400" dirty="0" smtClean="0">
                <a:solidFill>
                  <a:srgbClr val="FF0000"/>
                </a:solidFill>
              </a:rPr>
              <a:t>*</a:t>
            </a:r>
          </a:p>
          <a:p>
            <a:pPr lvl="1">
              <a:buFont typeface="Wingdings" panose="05000000000000000000" pitchFamily="2" charset="2"/>
              <a:buChar char="§"/>
            </a:pPr>
            <a:r>
              <a:rPr lang="en-US" sz="2400" dirty="0" smtClean="0"/>
              <a:t>Delete those not in the partition, use the calculator as a look up for each partition.</a:t>
            </a:r>
            <a:endParaRPr lang="en-US" sz="2400" dirty="0"/>
          </a:p>
        </p:txBody>
      </p:sp>
      <p:sp>
        <p:nvSpPr>
          <p:cNvPr id="4" name="TextBox 3"/>
          <p:cNvSpPr txBox="1"/>
          <p:nvPr/>
        </p:nvSpPr>
        <p:spPr>
          <a:xfrm>
            <a:off x="457200" y="5484209"/>
            <a:ext cx="8153400" cy="646331"/>
          </a:xfrm>
          <a:prstGeom prst="rect">
            <a:avLst/>
          </a:prstGeom>
          <a:noFill/>
        </p:spPr>
        <p:txBody>
          <a:bodyPr wrap="square" rtlCol="0">
            <a:spAutoFit/>
          </a:bodyPr>
          <a:lstStyle/>
          <a:p>
            <a:r>
              <a:rPr lang="en-US" dirty="0" smtClean="0">
                <a:solidFill>
                  <a:srgbClr val="FF0000"/>
                </a:solidFill>
              </a:rPr>
              <a:t>*A partition is a variable that divides the data into groups of interest.  For example, RACE/ETHNICITY, SEX, AGE, INCOME LEVELS are all partitions.</a:t>
            </a:r>
            <a:endParaRPr lang="en-US" dirty="0">
              <a:solidFill>
                <a:srgbClr val="FF0000"/>
              </a:solidFill>
            </a:endParaRPr>
          </a:p>
        </p:txBody>
      </p:sp>
      <p:sp>
        <p:nvSpPr>
          <p:cNvPr id="7" name="Slide Number Placeholder 7"/>
          <p:cNvSpPr>
            <a:spLocks noGrp="1"/>
          </p:cNvSpPr>
          <p:nvPr>
            <p:ph type="sldNum" sz="quarter" idx="12"/>
          </p:nvPr>
        </p:nvSpPr>
        <p:spPr>
          <a:xfrm>
            <a:off x="6553200" y="6245225"/>
            <a:ext cx="2133600" cy="476250"/>
          </a:xfrm>
        </p:spPr>
        <p:txBody>
          <a:bodyPr/>
          <a:lstStyle/>
          <a:p>
            <a:r>
              <a:rPr lang="en-US" dirty="0" smtClean="0"/>
              <a:t>20</a:t>
            </a:r>
            <a:endParaRPr lang="en-US" dirty="0"/>
          </a:p>
        </p:txBody>
      </p:sp>
      <p:sp>
        <p:nvSpPr>
          <p:cNvPr id="8" name="TextBox 7"/>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9"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3314837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mn-lt"/>
              </a:rPr>
              <a:t>Other Handy Strategies</a:t>
            </a:r>
            <a:endParaRPr lang="en-US" sz="3600" dirty="0">
              <a:latin typeface="+mn-lt"/>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solidFill>
                  <a:srgbClr val="FF0000"/>
                </a:solidFill>
              </a:rPr>
              <a:t>Link formulas across sheets: </a:t>
            </a:r>
            <a:r>
              <a:rPr lang="en-US" dirty="0" smtClean="0"/>
              <a:t>=‘EXACTNAMEOFOTHERSHEET’</a:t>
            </a:r>
            <a:r>
              <a:rPr lang="en-US" dirty="0" smtClean="0">
                <a:solidFill>
                  <a:srgbClr val="FF0000"/>
                </a:solidFill>
              </a:rPr>
              <a:t>!</a:t>
            </a:r>
            <a:r>
              <a:rPr lang="en-US" dirty="0" smtClean="0"/>
              <a:t>B3     or other cell you want</a:t>
            </a:r>
          </a:p>
          <a:p>
            <a:pPr marL="0" indent="0">
              <a:buNone/>
            </a:pPr>
            <a:endParaRPr lang="en-US" dirty="0" smtClean="0"/>
          </a:p>
          <a:p>
            <a:pPr marL="0" indent="0">
              <a:buNone/>
            </a:pPr>
            <a:r>
              <a:rPr lang="en-US" dirty="0"/>
              <a:t>='2015 DATA'!B2</a:t>
            </a:r>
          </a:p>
          <a:p>
            <a:pPr marL="0" indent="0">
              <a:buNone/>
            </a:pPr>
            <a:endParaRPr lang="en-US" dirty="0" smtClean="0"/>
          </a:p>
          <a:p>
            <a:pPr marL="0" indent="0">
              <a:buNone/>
            </a:pPr>
            <a:r>
              <a:rPr lang="en-US" dirty="0" smtClean="0">
                <a:solidFill>
                  <a:srgbClr val="FF0000"/>
                </a:solidFill>
              </a:rPr>
              <a:t>Calculating averages:</a:t>
            </a:r>
          </a:p>
          <a:p>
            <a:pPr marL="0" indent="0">
              <a:buNone/>
            </a:pPr>
            <a:r>
              <a:rPr lang="en-US" dirty="0"/>
              <a:t> </a:t>
            </a:r>
            <a:r>
              <a:rPr lang="en-US" dirty="0" smtClean="0"/>
              <a:t> *Use the click and drag function when you can  OR</a:t>
            </a:r>
          </a:p>
          <a:p>
            <a:pPr marL="0" indent="0">
              <a:buNone/>
            </a:pPr>
            <a:r>
              <a:rPr lang="en-US" dirty="0"/>
              <a:t>  * =AVERAGE(G2:G298</a:t>
            </a:r>
            <a:r>
              <a:rPr lang="en-US" dirty="0" smtClean="0"/>
              <a:t>)</a:t>
            </a:r>
          </a:p>
          <a:p>
            <a:pPr marL="0" indent="0">
              <a:buNone/>
            </a:pPr>
            <a:r>
              <a:rPr lang="en-US" dirty="0" smtClean="0">
                <a:solidFill>
                  <a:srgbClr val="FF0000"/>
                </a:solidFill>
              </a:rPr>
              <a:t>Be sure to decide what to do if your data has zeros in it. They may artificially lower the average.  Try sorting, and setting your data range to include only cells with non-zero numbers.</a:t>
            </a:r>
            <a:endParaRPr lang="en-US" dirty="0">
              <a:solidFill>
                <a:srgbClr val="FF0000"/>
              </a:solidFill>
            </a:endParaRPr>
          </a:p>
        </p:txBody>
      </p:sp>
      <p:sp>
        <p:nvSpPr>
          <p:cNvPr id="6" name="Slide Number Placeholder 7"/>
          <p:cNvSpPr>
            <a:spLocks noGrp="1"/>
          </p:cNvSpPr>
          <p:nvPr>
            <p:ph type="sldNum" sz="quarter" idx="12"/>
          </p:nvPr>
        </p:nvSpPr>
        <p:spPr>
          <a:xfrm>
            <a:off x="6553200" y="6245225"/>
            <a:ext cx="2133600" cy="476250"/>
          </a:xfrm>
        </p:spPr>
        <p:txBody>
          <a:bodyPr/>
          <a:lstStyle/>
          <a:p>
            <a:r>
              <a:rPr lang="en-US" dirty="0" smtClean="0"/>
              <a:t>21</a:t>
            </a:r>
            <a:endParaRPr lang="en-US" dirty="0"/>
          </a:p>
        </p:txBody>
      </p:sp>
      <p:sp>
        <p:nvSpPr>
          <p:cNvPr id="7" name="TextBox 6"/>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8"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2267734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14655"/>
            <a:ext cx="8458200" cy="990600"/>
          </a:xfrm>
        </p:spPr>
        <p:txBody>
          <a:bodyPr>
            <a:noAutofit/>
          </a:bodyPr>
          <a:lstStyle/>
          <a:p>
            <a:r>
              <a:rPr lang="en-US" sz="3400" dirty="0" smtClean="0">
                <a:solidFill>
                  <a:schemeClr val="tx1"/>
                </a:solidFill>
              </a:rPr>
              <a:t>What do you need to do to conduct Evaluation?</a:t>
            </a:r>
            <a:endParaRPr lang="en-US" sz="3400" dirty="0">
              <a:solidFill>
                <a:schemeClr val="tx1"/>
              </a:solidFill>
            </a:endParaRPr>
          </a:p>
        </p:txBody>
      </p:sp>
      <p:sp>
        <p:nvSpPr>
          <p:cNvPr id="3" name="Content Placeholder 2"/>
          <p:cNvSpPr>
            <a:spLocks noGrp="1"/>
          </p:cNvSpPr>
          <p:nvPr>
            <p:ph sz="quarter" idx="1"/>
          </p:nvPr>
        </p:nvSpPr>
        <p:spPr>
          <a:xfrm>
            <a:off x="457200" y="1752600"/>
            <a:ext cx="8229600" cy="3810000"/>
          </a:xfrm>
        </p:spPr>
        <p:txBody>
          <a:bodyPr/>
          <a:lstStyle/>
          <a:p>
            <a:r>
              <a:rPr lang="en-US" sz="2800" dirty="0" smtClean="0"/>
              <a:t>Specify key evaluation questions</a:t>
            </a:r>
          </a:p>
          <a:p>
            <a:pPr marL="349250" indent="0">
              <a:spcBef>
                <a:spcPts val="1800"/>
              </a:spcBef>
            </a:pPr>
            <a:r>
              <a:rPr lang="en-US" sz="2800" dirty="0" smtClean="0"/>
              <a:t> Specify an approach (evaluation design)</a:t>
            </a:r>
          </a:p>
          <a:p>
            <a:pPr marL="858838" indent="55563">
              <a:spcBef>
                <a:spcPts val="1800"/>
              </a:spcBef>
            </a:pPr>
            <a:r>
              <a:rPr lang="en-US" sz="2800" dirty="0" smtClean="0"/>
              <a:t>  Apply evaluation logic</a:t>
            </a:r>
          </a:p>
          <a:p>
            <a:pPr marL="1554163" indent="330200">
              <a:spcBef>
                <a:spcPts val="1800"/>
              </a:spcBef>
            </a:pPr>
            <a:r>
              <a:rPr lang="en-US" sz="2800" dirty="0" smtClean="0"/>
              <a:t>Collect and analyze data</a:t>
            </a:r>
          </a:p>
          <a:p>
            <a:pPr marL="2111375" indent="293688">
              <a:spcBef>
                <a:spcPts val="1800"/>
              </a:spcBef>
            </a:pPr>
            <a:r>
              <a:rPr lang="en-US" sz="2800" dirty="0" smtClean="0"/>
              <a:t> Summarize and share findings </a:t>
            </a:r>
            <a:endParaRPr lang="en-US" dirty="0"/>
          </a:p>
        </p:txBody>
      </p:sp>
      <p:sp>
        <p:nvSpPr>
          <p:cNvPr id="4" name="Slide Number Placeholder 3"/>
          <p:cNvSpPr>
            <a:spLocks noGrp="1"/>
          </p:cNvSpPr>
          <p:nvPr>
            <p:ph type="sldNum" sz="quarter" idx="12"/>
          </p:nvPr>
        </p:nvSpPr>
        <p:spPr/>
        <p:txBody>
          <a:bodyPr/>
          <a:lstStyle/>
          <a:p>
            <a:r>
              <a:rPr lang="en-US" dirty="0" smtClean="0"/>
              <a:t>1</a:t>
            </a:r>
            <a:endParaRPr lang="en-US" dirty="0"/>
          </a:p>
        </p:txBody>
      </p:sp>
      <p:sp>
        <p:nvSpPr>
          <p:cNvPr id="6" name="TextBox 5"/>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7" name="Footer Placeholder 7"/>
          <p:cNvSpPr>
            <a:spLocks noGrp="1"/>
          </p:cNvSpPr>
          <p:nvPr>
            <p:ph type="ftr" sz="quarter" idx="4294967295"/>
          </p:nvPr>
        </p:nvSpPr>
        <p:spPr>
          <a:xfrm>
            <a:off x="3200400" y="6257290"/>
            <a:ext cx="28956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2624791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smtClean="0">
                <a:solidFill>
                  <a:schemeClr val="tx1"/>
                </a:solidFill>
              </a:rPr>
              <a:t>What happens after data are collected?</a:t>
            </a:r>
            <a:endParaRPr lang="en-US" sz="3400" dirty="0">
              <a:solidFill>
                <a:schemeClr val="tx1"/>
              </a:solidFill>
            </a:endParaRPr>
          </a:p>
        </p:txBody>
      </p:sp>
      <p:sp>
        <p:nvSpPr>
          <p:cNvPr id="3" name="Content Placeholder 2"/>
          <p:cNvSpPr>
            <a:spLocks noGrp="1"/>
          </p:cNvSpPr>
          <p:nvPr>
            <p:ph sz="quarter" idx="1"/>
          </p:nvPr>
        </p:nvSpPr>
        <p:spPr>
          <a:xfrm>
            <a:off x="466725" y="1372730"/>
            <a:ext cx="8229600" cy="4937760"/>
          </a:xfrm>
        </p:spPr>
        <p:txBody>
          <a:bodyPr>
            <a:normAutofit/>
          </a:bodyPr>
          <a:lstStyle/>
          <a:p>
            <a:pPr marL="742950" indent="-742950">
              <a:spcBef>
                <a:spcPts val="2400"/>
              </a:spcBef>
              <a:buClr>
                <a:srgbClr val="000066"/>
              </a:buClr>
              <a:buFont typeface="+mj-lt"/>
              <a:buAutoNum type="arabicPeriod"/>
            </a:pPr>
            <a:r>
              <a:rPr lang="en-US" sz="2800" dirty="0" smtClean="0"/>
              <a:t>Data are entered, managed and analyzed according to plans. Results/findings are summarized.</a:t>
            </a:r>
          </a:p>
          <a:p>
            <a:pPr marL="742950" indent="-742950">
              <a:spcBef>
                <a:spcPts val="2400"/>
              </a:spcBef>
              <a:buClr>
                <a:srgbClr val="000066"/>
              </a:buClr>
              <a:buFont typeface="+mj-lt"/>
              <a:buAutoNum type="arabicPeriod"/>
            </a:pPr>
            <a:r>
              <a:rPr lang="en-US" sz="2800" dirty="0" smtClean="0"/>
              <a:t>Findings must be converted into a format that can be shared with others.</a:t>
            </a:r>
          </a:p>
          <a:p>
            <a:pPr marL="742950" indent="-742950">
              <a:spcBef>
                <a:spcPts val="2400"/>
              </a:spcBef>
              <a:buClr>
                <a:srgbClr val="000066"/>
              </a:buClr>
              <a:buFont typeface="+mj-lt"/>
              <a:buAutoNum type="arabicPeriod"/>
            </a:pPr>
            <a:r>
              <a:rPr lang="en-US" sz="2800" dirty="0" smtClean="0"/>
              <a:t>Action steps should be developed from findings.</a:t>
            </a:r>
          </a:p>
          <a:p>
            <a:pPr marL="571500" indent="-571500">
              <a:buClr>
                <a:srgbClr val="000066"/>
              </a:buClr>
              <a:buFont typeface="Wingdings 3" pitchFamily="18" charset="2"/>
              <a:buNone/>
            </a:pPr>
            <a:endParaRPr lang="en-US" sz="2800" dirty="0" smtClean="0"/>
          </a:p>
          <a:p>
            <a:pPr marL="571500" indent="-571500">
              <a:buClr>
                <a:srgbClr val="000066"/>
              </a:buClr>
              <a:buFont typeface="Wingdings 3" pitchFamily="18" charset="2"/>
              <a:buNone/>
            </a:pPr>
            <a:r>
              <a:rPr lang="en-US" sz="2800" dirty="0" smtClean="0"/>
              <a:t>     “</a:t>
            </a:r>
            <a:r>
              <a:rPr lang="en-US" sz="2800" i="1" dirty="0" smtClean="0"/>
              <a:t>Now that we know _____ we will _____.”</a:t>
            </a:r>
          </a:p>
        </p:txBody>
      </p:sp>
      <p:sp>
        <p:nvSpPr>
          <p:cNvPr id="7" name="TextBox 6"/>
          <p:cNvSpPr txBox="1"/>
          <p:nvPr/>
        </p:nvSpPr>
        <p:spPr>
          <a:xfrm>
            <a:off x="714375" y="6172200"/>
            <a:ext cx="16764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8" name="Footer Placeholder 7"/>
          <p:cNvSpPr>
            <a:spLocks noGrp="1"/>
          </p:cNvSpPr>
          <p:nvPr>
            <p:ph type="ftr" sz="quarter" idx="4294967295"/>
          </p:nvPr>
        </p:nvSpPr>
        <p:spPr>
          <a:xfrm>
            <a:off x="3200400" y="6257290"/>
            <a:ext cx="2743200" cy="518160"/>
          </a:xfrm>
          <a:prstGeom prst="rect">
            <a:avLst/>
          </a:prstGeom>
        </p:spPr>
        <p:txBody>
          <a:bodyPr/>
          <a:lstStyle/>
          <a:p>
            <a:r>
              <a:rPr lang="en-US" sz="1200" dirty="0" smtClean="0"/>
              <a:t>Anita M. Baker, </a:t>
            </a:r>
            <a:r>
              <a:rPr lang="en-US" sz="1200" i="1" dirty="0" smtClean="0"/>
              <a:t>Evaluation Services</a:t>
            </a:r>
            <a:endParaRPr lang="en-US" sz="1200" i="1" dirty="0"/>
          </a:p>
        </p:txBody>
      </p:sp>
      <p:sp>
        <p:nvSpPr>
          <p:cNvPr id="9" name="Slide Number Placeholder 3"/>
          <p:cNvSpPr>
            <a:spLocks noGrp="1"/>
          </p:cNvSpPr>
          <p:nvPr>
            <p:ph type="sldNum" sz="quarter" idx="12"/>
          </p:nvPr>
        </p:nvSpPr>
        <p:spPr>
          <a:xfrm>
            <a:off x="6553200" y="6245225"/>
            <a:ext cx="2133600" cy="476250"/>
          </a:xfrm>
        </p:spPr>
        <p:txBody>
          <a:bodyPr/>
          <a:lstStyle/>
          <a:p>
            <a:r>
              <a:rPr lang="en-US" dirty="0" smtClean="0"/>
              <a:t>2</a:t>
            </a:r>
            <a:endParaRPr lang="en-US" dirty="0"/>
          </a:p>
        </p:txBody>
      </p:sp>
    </p:spTree>
    <p:extLst>
      <p:ext uri="{BB962C8B-B14F-4D97-AF65-F5344CB8AC3E}">
        <p14:creationId xmlns:p14="http://schemas.microsoft.com/office/powerpoint/2010/main" val="1078505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400" b="1" dirty="0">
                <a:ea typeface="MS PGothic" pitchFamily="34" charset="-128"/>
              </a:rPr>
              <a:t>Analyzing Quantitative Data:</a:t>
            </a:r>
            <a:br>
              <a:rPr lang="en-US" sz="3400" b="1" dirty="0">
                <a:ea typeface="MS PGothic" pitchFamily="34" charset="-128"/>
              </a:rPr>
            </a:br>
            <a:r>
              <a:rPr lang="en-US" sz="3400" b="1" dirty="0">
                <a:ea typeface="MS PGothic" pitchFamily="34" charset="-128"/>
              </a:rPr>
              <a:t>          A Few Important Terms*</a:t>
            </a:r>
          </a:p>
        </p:txBody>
      </p:sp>
      <p:sp>
        <p:nvSpPr>
          <p:cNvPr id="3" name="Content Placeholder 2"/>
          <p:cNvSpPr>
            <a:spLocks noGrp="1"/>
          </p:cNvSpPr>
          <p:nvPr>
            <p:ph idx="1"/>
          </p:nvPr>
        </p:nvSpPr>
        <p:spPr>
          <a:xfrm>
            <a:off x="1000127" y="1600200"/>
            <a:ext cx="7426523" cy="4648200"/>
          </a:xfrm>
        </p:spPr>
        <p:txBody>
          <a:bodyPr>
            <a:normAutofit fontScale="85000" lnSpcReduction="10000"/>
          </a:bodyPr>
          <a:lstStyle/>
          <a:p>
            <a:pPr>
              <a:lnSpc>
                <a:spcPct val="120000"/>
              </a:lnSpc>
              <a:buClr>
                <a:schemeClr val="tx1"/>
              </a:buClr>
              <a:buSzPct val="100000"/>
              <a:buFont typeface="Arial" pitchFamily="34" charset="0"/>
              <a:buChar char="•"/>
              <a:defRPr/>
            </a:pPr>
            <a:r>
              <a:rPr lang="en-US" sz="2250" b="1" dirty="0">
                <a:ea typeface="MS PGothic" pitchFamily="34" charset="-128"/>
              </a:rPr>
              <a:t>Case</a:t>
            </a:r>
            <a:r>
              <a:rPr lang="en-US" sz="2250" dirty="0">
                <a:ea typeface="MS PGothic" pitchFamily="34" charset="-128"/>
              </a:rPr>
              <a:t>: individual record (e.g., 1 participant, 1 day, 1 activity)</a:t>
            </a:r>
          </a:p>
          <a:p>
            <a:pPr>
              <a:lnSpc>
                <a:spcPct val="120000"/>
              </a:lnSpc>
              <a:spcBef>
                <a:spcPts val="1125"/>
              </a:spcBef>
              <a:buClr>
                <a:schemeClr val="tx1"/>
              </a:buClr>
              <a:buSzPct val="100000"/>
              <a:buFont typeface="Arial" pitchFamily="34" charset="0"/>
              <a:buChar char="•"/>
              <a:defRPr/>
            </a:pPr>
            <a:r>
              <a:rPr lang="en-US" sz="2250" b="1" dirty="0">
                <a:ea typeface="MS PGothic" pitchFamily="34" charset="-128"/>
              </a:rPr>
              <a:t>Demographics</a:t>
            </a:r>
            <a:r>
              <a:rPr lang="en-US" sz="2250" dirty="0">
                <a:ea typeface="MS PGothic" pitchFamily="34" charset="-128"/>
              </a:rPr>
              <a:t>: descriptive characteristics (e.g., gender)</a:t>
            </a:r>
          </a:p>
          <a:p>
            <a:pPr>
              <a:lnSpc>
                <a:spcPct val="120000"/>
              </a:lnSpc>
              <a:spcBef>
                <a:spcPts val="1125"/>
              </a:spcBef>
              <a:buClr>
                <a:schemeClr val="tx1"/>
              </a:buClr>
              <a:buSzPct val="100000"/>
              <a:buFont typeface="Arial" pitchFamily="34" charset="0"/>
              <a:buChar char="•"/>
              <a:defRPr/>
            </a:pPr>
            <a:r>
              <a:rPr lang="en-US" sz="2250" b="1" dirty="0">
                <a:ea typeface="MS PGothic" pitchFamily="34" charset="-128"/>
              </a:rPr>
              <a:t>Disaggregate</a:t>
            </a:r>
            <a:r>
              <a:rPr lang="en-US" sz="2250" dirty="0">
                <a:ea typeface="MS PGothic" pitchFamily="34" charset="-128"/>
              </a:rPr>
              <a:t>: to separate or group information (e.g., to look at data for males separately from females) – conducting crosstabs is a strategy for disaggregating data.</a:t>
            </a:r>
          </a:p>
          <a:p>
            <a:pPr>
              <a:lnSpc>
                <a:spcPct val="120000"/>
              </a:lnSpc>
              <a:spcBef>
                <a:spcPts val="1125"/>
              </a:spcBef>
              <a:buClr>
                <a:schemeClr val="tx1"/>
              </a:buClr>
              <a:buSzPct val="100000"/>
              <a:buFont typeface="Arial" pitchFamily="34" charset="0"/>
              <a:buChar char="•"/>
              <a:defRPr/>
            </a:pPr>
            <a:r>
              <a:rPr lang="en-US" sz="2250" b="1" dirty="0">
                <a:ea typeface="MS PGothic" pitchFamily="34" charset="-128"/>
              </a:rPr>
              <a:t>Partition</a:t>
            </a:r>
            <a:r>
              <a:rPr lang="en-US" sz="2250" dirty="0">
                <a:ea typeface="MS PGothic" pitchFamily="34" charset="-128"/>
              </a:rPr>
              <a:t>(v): another term that means disaggregate.</a:t>
            </a:r>
          </a:p>
          <a:p>
            <a:pPr>
              <a:lnSpc>
                <a:spcPct val="120000"/>
              </a:lnSpc>
              <a:spcBef>
                <a:spcPts val="1125"/>
              </a:spcBef>
              <a:buClr>
                <a:schemeClr val="tx1"/>
              </a:buClr>
              <a:buSzPct val="100000"/>
              <a:buFont typeface="Arial" pitchFamily="34" charset="0"/>
              <a:buChar char="•"/>
              <a:defRPr/>
            </a:pPr>
            <a:r>
              <a:rPr lang="en-US" sz="2250" b="1" dirty="0">
                <a:ea typeface="MS PGothic" pitchFamily="34" charset="-128"/>
              </a:rPr>
              <a:t>Unit of Analysis</a:t>
            </a:r>
            <a:r>
              <a:rPr lang="en-US" sz="2250" dirty="0">
                <a:ea typeface="MS PGothic" pitchFamily="34" charset="-128"/>
              </a:rPr>
              <a:t>: the major entity of the analysis – i.e., the what or the whom is being studied (e.g., participants, groups, activities) </a:t>
            </a:r>
          </a:p>
          <a:p>
            <a:pPr>
              <a:lnSpc>
                <a:spcPct val="120000"/>
              </a:lnSpc>
              <a:spcBef>
                <a:spcPts val="1125"/>
              </a:spcBef>
              <a:buClr>
                <a:schemeClr val="tx1"/>
              </a:buClr>
              <a:buSzPct val="100000"/>
              <a:buFont typeface="Arial" pitchFamily="34" charset="0"/>
              <a:buChar char="•"/>
              <a:defRPr/>
            </a:pPr>
            <a:r>
              <a:rPr lang="en-US" sz="2250" b="1" dirty="0">
                <a:ea typeface="MS PGothic" pitchFamily="34" charset="-128"/>
              </a:rPr>
              <a:t>Variable</a:t>
            </a:r>
            <a:r>
              <a:rPr lang="en-US" sz="2250" dirty="0">
                <a:ea typeface="MS PGothic" pitchFamily="34" charset="-128"/>
              </a:rPr>
              <a:t>:  something that changes (e.g., number of hours of attendance)</a:t>
            </a:r>
          </a:p>
          <a:p>
            <a:pPr>
              <a:buClr>
                <a:schemeClr val="tx1"/>
              </a:buClr>
              <a:buSzPct val="100000"/>
              <a:buFont typeface="Arial" pitchFamily="34" charset="0"/>
              <a:buChar char="•"/>
              <a:defRPr/>
            </a:pPr>
            <a:endParaRPr lang="en-US" dirty="0" smtClean="0">
              <a:ea typeface="MS PGothic" pitchFamily="34" charset="-128"/>
            </a:endParaRPr>
          </a:p>
          <a:p>
            <a:pPr>
              <a:buClr>
                <a:schemeClr val="tx1"/>
              </a:buClr>
              <a:buSzPct val="100000"/>
              <a:buFont typeface="Wingdings 3" pitchFamily="18" charset="2"/>
              <a:buNone/>
              <a:defRPr/>
            </a:pPr>
            <a:endParaRPr lang="en-US" dirty="0">
              <a:ea typeface="MS PGothic" pitchFamily="34" charset="-128"/>
            </a:endParaRPr>
          </a:p>
        </p:txBody>
      </p:sp>
      <p:sp>
        <p:nvSpPr>
          <p:cNvPr id="58372" name="TextBox 4"/>
          <p:cNvSpPr txBox="1">
            <a:spLocks noChangeArrowheads="1"/>
          </p:cNvSpPr>
          <p:nvPr/>
        </p:nvSpPr>
        <p:spPr bwMode="auto">
          <a:xfrm>
            <a:off x="6072188" y="5857876"/>
            <a:ext cx="1928812" cy="323165"/>
          </a:xfrm>
          <a:prstGeom prst="rect">
            <a:avLst/>
          </a:prstGeom>
          <a:noFill/>
          <a:ln w="9525">
            <a:noFill/>
            <a:miter lim="800000"/>
            <a:headEnd/>
            <a:tailEnd/>
          </a:ln>
        </p:spPr>
        <p:txBody>
          <a:bodyPr wrap="square">
            <a:spAutoFit/>
          </a:bodyPr>
          <a:lstStyle/>
          <a:p>
            <a:r>
              <a:rPr lang="en-US" sz="1500" b="1" dirty="0">
                <a:latin typeface="Trebuchet MS" charset="0"/>
              </a:rPr>
              <a:t>*common usage</a:t>
            </a:r>
          </a:p>
        </p:txBody>
      </p:sp>
      <p:sp>
        <p:nvSpPr>
          <p:cNvPr id="7" name="Slide Number Placeholder 3"/>
          <p:cNvSpPr txBox="1">
            <a:spLocks/>
          </p:cNvSpPr>
          <p:nvPr/>
        </p:nvSpPr>
        <p:spPr bwMode="auto">
          <a:xfrm>
            <a:off x="8426650" y="6245225"/>
            <a:ext cx="2601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400" kern="1200">
                <a:solidFill>
                  <a:schemeClr val="tx1"/>
                </a:solidFill>
                <a:latin typeface="Trebuchet MS" pitchFamily="34" charset="0"/>
                <a:ea typeface="ＭＳ Ｐゴシック" pitchFamily="-6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6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6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6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65" charset="-128"/>
                <a:cs typeface="+mn-cs"/>
              </a:defRPr>
            </a:lvl5pPr>
            <a:lvl6pPr marL="2286000" algn="l" defTabSz="914400" rtl="0" eaLnBrk="1" latinLnBrk="0" hangingPunct="1">
              <a:defRPr kern="1200">
                <a:solidFill>
                  <a:schemeClr val="tx1"/>
                </a:solidFill>
                <a:latin typeface="Arial" charset="0"/>
                <a:ea typeface="ＭＳ Ｐゴシック" pitchFamily="-65" charset="-128"/>
                <a:cs typeface="+mn-cs"/>
              </a:defRPr>
            </a:lvl6pPr>
            <a:lvl7pPr marL="2743200" algn="l" defTabSz="914400" rtl="0" eaLnBrk="1" latinLnBrk="0" hangingPunct="1">
              <a:defRPr kern="1200">
                <a:solidFill>
                  <a:schemeClr val="tx1"/>
                </a:solidFill>
                <a:latin typeface="Arial" charset="0"/>
                <a:ea typeface="ＭＳ Ｐゴシック" pitchFamily="-65" charset="-128"/>
                <a:cs typeface="+mn-cs"/>
              </a:defRPr>
            </a:lvl7pPr>
            <a:lvl8pPr marL="3200400" algn="l" defTabSz="914400" rtl="0" eaLnBrk="1" latinLnBrk="0" hangingPunct="1">
              <a:defRPr kern="1200">
                <a:solidFill>
                  <a:schemeClr val="tx1"/>
                </a:solidFill>
                <a:latin typeface="Arial" charset="0"/>
                <a:ea typeface="ＭＳ Ｐゴシック" pitchFamily="-65" charset="-128"/>
                <a:cs typeface="+mn-cs"/>
              </a:defRPr>
            </a:lvl8pPr>
            <a:lvl9pPr marL="3657600" algn="l" defTabSz="914400" rtl="0" eaLnBrk="1" latinLnBrk="0" hangingPunct="1">
              <a:defRPr kern="1200">
                <a:solidFill>
                  <a:schemeClr val="tx1"/>
                </a:solidFill>
                <a:latin typeface="Arial" charset="0"/>
                <a:ea typeface="ＭＳ Ｐゴシック" pitchFamily="-65" charset="-128"/>
                <a:cs typeface="+mn-cs"/>
              </a:defRPr>
            </a:lvl9pPr>
          </a:lstStyle>
          <a:p>
            <a:r>
              <a:rPr lang="en-US" dirty="0" smtClean="0"/>
              <a:t>3</a:t>
            </a:r>
            <a:endParaRPr lang="en-US" dirty="0"/>
          </a:p>
        </p:txBody>
      </p:sp>
      <p:sp>
        <p:nvSpPr>
          <p:cNvPr id="8"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
        <p:nvSpPr>
          <p:cNvPr id="11" name="TextBox 10"/>
          <p:cNvSpPr txBox="1"/>
          <p:nvPr/>
        </p:nvSpPr>
        <p:spPr>
          <a:xfrm>
            <a:off x="714375" y="6172200"/>
            <a:ext cx="16764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Tree>
    <p:extLst>
      <p:ext uri="{BB962C8B-B14F-4D97-AF65-F5344CB8AC3E}">
        <p14:creationId xmlns:p14="http://schemas.microsoft.com/office/powerpoint/2010/main" val="3694766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1100978" y="260339"/>
            <a:ext cx="7143750" cy="606538"/>
          </a:xfrm>
          <a:prstGeom prst="rect">
            <a:avLst/>
          </a:prstGeom>
          <a:noFill/>
          <a:ln w="9525">
            <a:noFill/>
            <a:miter lim="800000"/>
            <a:headEnd/>
            <a:tailEnd/>
          </a:ln>
        </p:spPr>
        <p:txBody>
          <a:bodyPr lIns="86320" tIns="43161" rIns="86320" bIns="43161">
            <a:spAutoFit/>
          </a:bodyPr>
          <a:lstStyle/>
          <a:p>
            <a:r>
              <a:rPr lang="en-US" sz="3400" b="1" dirty="0">
                <a:latin typeface="Trebuchet MS" charset="0"/>
              </a:rPr>
              <a:t>Plan your Analysis in Advance!</a:t>
            </a:r>
            <a:endParaRPr lang="en-US" sz="3400" b="1" dirty="0">
              <a:latin typeface="Tahoma" charset="0"/>
            </a:endParaRPr>
          </a:p>
        </p:txBody>
      </p:sp>
      <p:sp>
        <p:nvSpPr>
          <p:cNvPr id="257027" name="Rectangle 3"/>
          <p:cNvSpPr>
            <a:spLocks noChangeArrowheads="1"/>
          </p:cNvSpPr>
          <p:nvPr/>
        </p:nvSpPr>
        <p:spPr bwMode="auto">
          <a:xfrm>
            <a:off x="1011891" y="1091469"/>
            <a:ext cx="7429500" cy="4716637"/>
          </a:xfrm>
          <a:prstGeom prst="rect">
            <a:avLst/>
          </a:prstGeom>
          <a:noFill/>
          <a:ln w="9525">
            <a:noFill/>
            <a:miter lim="800000"/>
            <a:headEnd/>
            <a:tailEnd/>
          </a:ln>
          <a:effectLst/>
        </p:spPr>
        <p:txBody>
          <a:bodyPr lIns="86320" tIns="43161" rIns="86320" bIns="43161">
            <a:spAutoFit/>
          </a:bodyPr>
          <a:lstStyle/>
          <a:p>
            <a:pPr marL="482203" lvl="1" indent="-325934">
              <a:buSzPct val="100000"/>
              <a:buFont typeface="Arial" pitchFamily="34" charset="0"/>
              <a:buChar char="•"/>
              <a:defRPr/>
            </a:pPr>
            <a:r>
              <a:rPr lang="en-US" sz="2250" dirty="0">
                <a:latin typeface="Trebuchet MS" pitchFamily="34" charset="0"/>
                <a:ea typeface="MS PGothic" pitchFamily="34" charset="-128"/>
              </a:rPr>
              <a:t>What procedures will be conducted with each set of data and who will do them?</a:t>
            </a:r>
          </a:p>
          <a:p>
            <a:pPr marL="488156" lvl="1" indent="-325934">
              <a:spcBef>
                <a:spcPts val="563"/>
              </a:spcBef>
              <a:buSzPct val="100000"/>
              <a:buFont typeface="Arial" pitchFamily="34" charset="0"/>
              <a:buChar char="•"/>
              <a:defRPr/>
            </a:pPr>
            <a:r>
              <a:rPr lang="en-US" sz="2250" dirty="0">
                <a:latin typeface="Trebuchet MS" pitchFamily="34" charset="0"/>
                <a:ea typeface="MS PGothic" pitchFamily="34" charset="-128"/>
              </a:rPr>
              <a:t>How will data be coded and recoded?</a:t>
            </a:r>
            <a:r>
              <a:rPr lang="en-US" sz="2250" dirty="0">
                <a:ea typeface="MS PGothic" pitchFamily="34" charset="-128"/>
              </a:rPr>
              <a:t> </a:t>
            </a:r>
          </a:p>
          <a:p>
            <a:pPr marL="488156" lvl="1" indent="-325934">
              <a:spcBef>
                <a:spcPts val="1688"/>
              </a:spcBef>
              <a:buSzPct val="100000"/>
              <a:buFont typeface="Arial" pitchFamily="34" charset="0"/>
              <a:buChar char="•"/>
              <a:defRPr/>
            </a:pPr>
            <a:r>
              <a:rPr lang="en-US" sz="2250" dirty="0">
                <a:latin typeface="Trebuchet MS" pitchFamily="34" charset="0"/>
                <a:ea typeface="MS PGothic" pitchFamily="34" charset="-128"/>
              </a:rPr>
              <a:t>How will data be disaggregated (i.e. “broken out for example by participant characteristics, or time).</a:t>
            </a:r>
          </a:p>
          <a:p>
            <a:pPr marL="488156" lvl="1" indent="-325934">
              <a:spcBef>
                <a:spcPts val="1688"/>
              </a:spcBef>
              <a:buSzPct val="100000"/>
              <a:buFont typeface="Arial" pitchFamily="34" charset="0"/>
              <a:buChar char="•"/>
              <a:defRPr/>
            </a:pPr>
            <a:r>
              <a:rPr lang="en-US" sz="2250" dirty="0">
                <a:latin typeface="Trebuchet MS" pitchFamily="34" charset="0"/>
                <a:ea typeface="MS PGothic" pitchFamily="34" charset="-128"/>
              </a:rPr>
              <a:t>How will missing data be handled.</a:t>
            </a:r>
          </a:p>
          <a:p>
            <a:pPr marL="488156" lvl="1" indent="-325934">
              <a:spcBef>
                <a:spcPts val="1688"/>
              </a:spcBef>
              <a:buSzPct val="100000"/>
              <a:buFont typeface="Arial" pitchFamily="34" charset="0"/>
              <a:buChar char="•"/>
              <a:defRPr/>
            </a:pPr>
            <a:r>
              <a:rPr lang="en-US" sz="2250" dirty="0">
                <a:latin typeface="Trebuchet MS" pitchFamily="34" charset="0"/>
                <a:ea typeface="MS PGothic" pitchFamily="34" charset="-128"/>
              </a:rPr>
              <a:t>What analytical strategies or calculations will be performed (e.g., frequencies, cross-tabs). </a:t>
            </a:r>
          </a:p>
          <a:p>
            <a:pPr marL="488156" lvl="1" indent="-325934">
              <a:spcBef>
                <a:spcPts val="1688"/>
              </a:spcBef>
              <a:buSzPct val="100000"/>
              <a:buFont typeface="Arial" pitchFamily="34" charset="0"/>
              <a:buChar char="•"/>
              <a:defRPr/>
            </a:pPr>
            <a:r>
              <a:rPr lang="en-US" sz="2250" dirty="0">
                <a:latin typeface="Trebuchet MS" pitchFamily="34" charset="0"/>
                <a:ea typeface="MS PGothic" pitchFamily="34" charset="-128"/>
              </a:rPr>
              <a:t>How comparisons will be made.</a:t>
            </a:r>
          </a:p>
          <a:p>
            <a:pPr marL="488156" lvl="1" indent="-325934">
              <a:spcBef>
                <a:spcPts val="1688"/>
              </a:spcBef>
              <a:buSzPct val="100000"/>
              <a:buFont typeface="Arial" pitchFamily="34" charset="0"/>
              <a:buChar char="•"/>
              <a:defRPr/>
            </a:pPr>
            <a:r>
              <a:rPr lang="en-US" sz="2250" dirty="0">
                <a:latin typeface="Trebuchet MS" pitchFamily="34" charset="0"/>
                <a:ea typeface="MS PGothic" pitchFamily="34" charset="-128"/>
              </a:rPr>
              <a:t>Whether/which statistical testing is needed.</a:t>
            </a:r>
          </a:p>
        </p:txBody>
      </p:sp>
      <p:sp>
        <p:nvSpPr>
          <p:cNvPr id="61444" name="Text Box 4"/>
          <p:cNvSpPr txBox="1">
            <a:spLocks noChangeArrowheads="1"/>
          </p:cNvSpPr>
          <p:nvPr/>
        </p:nvSpPr>
        <p:spPr bwMode="auto">
          <a:xfrm>
            <a:off x="1285875" y="2643188"/>
            <a:ext cx="6572250" cy="438582"/>
          </a:xfrm>
          <a:prstGeom prst="rect">
            <a:avLst/>
          </a:prstGeom>
          <a:noFill/>
          <a:ln w="9525">
            <a:noFill/>
            <a:miter lim="800000"/>
            <a:headEnd/>
            <a:tailEnd/>
          </a:ln>
        </p:spPr>
        <p:txBody>
          <a:bodyPr>
            <a:spAutoFit/>
          </a:bodyPr>
          <a:lstStyle/>
          <a:p>
            <a:pPr>
              <a:spcBef>
                <a:spcPct val="50000"/>
              </a:spcBef>
            </a:pPr>
            <a:endParaRPr lang="en-US" sz="2250">
              <a:latin typeface="Trebuchet MS" charset="0"/>
            </a:endParaRPr>
          </a:p>
        </p:txBody>
      </p:sp>
      <p:sp>
        <p:nvSpPr>
          <p:cNvPr id="10" name="Slide Number Placeholder 3"/>
          <p:cNvSpPr>
            <a:spLocks noGrp="1"/>
          </p:cNvSpPr>
          <p:nvPr>
            <p:ph type="sldNum" sz="quarter" idx="12"/>
          </p:nvPr>
        </p:nvSpPr>
        <p:spPr>
          <a:xfrm>
            <a:off x="6553200" y="6245225"/>
            <a:ext cx="2133600" cy="476250"/>
          </a:xfrm>
        </p:spPr>
        <p:txBody>
          <a:bodyPr/>
          <a:lstStyle/>
          <a:p>
            <a:r>
              <a:rPr lang="en-US" dirty="0" smtClean="0"/>
              <a:t>4</a:t>
            </a:r>
            <a:endParaRPr lang="en-US" dirty="0"/>
          </a:p>
        </p:txBody>
      </p:sp>
      <p:sp>
        <p:nvSpPr>
          <p:cNvPr id="11" name="TextBox 10"/>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13"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2400732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857250" y="285750"/>
            <a:ext cx="7429500" cy="518052"/>
          </a:xfrm>
          <a:prstGeom prst="rect">
            <a:avLst/>
          </a:prstGeom>
          <a:noFill/>
          <a:ln w="9525">
            <a:noFill/>
            <a:miter lim="800000"/>
            <a:headEnd/>
            <a:tailEnd/>
          </a:ln>
        </p:spPr>
        <p:txBody>
          <a:bodyPr wrap="square" lIns="86320" tIns="43161" rIns="86320" bIns="43161">
            <a:spAutoFit/>
          </a:bodyPr>
          <a:lstStyle/>
          <a:p>
            <a:r>
              <a:rPr lang="en-US" sz="2800" b="1" dirty="0" smtClean="0">
                <a:latin typeface="Trebuchet MS" charset="0"/>
              </a:rPr>
              <a:t>Quantitative </a:t>
            </a:r>
            <a:r>
              <a:rPr lang="en-US" sz="2800" b="1" dirty="0">
                <a:latin typeface="Trebuchet MS" charset="0"/>
              </a:rPr>
              <a:t>Data Analysis: Basic Steps</a:t>
            </a:r>
            <a:endParaRPr lang="en-US" sz="2800" b="1" dirty="0">
              <a:latin typeface="Tahoma" charset="0"/>
            </a:endParaRPr>
          </a:p>
        </p:txBody>
      </p:sp>
      <p:sp>
        <p:nvSpPr>
          <p:cNvPr id="63491" name="Rectangle 3"/>
          <p:cNvSpPr>
            <a:spLocks noChangeArrowheads="1"/>
          </p:cNvSpPr>
          <p:nvPr/>
        </p:nvSpPr>
        <p:spPr bwMode="auto">
          <a:xfrm>
            <a:off x="857250" y="928688"/>
            <a:ext cx="7072313" cy="5150474"/>
          </a:xfrm>
          <a:prstGeom prst="rect">
            <a:avLst/>
          </a:prstGeom>
          <a:noFill/>
          <a:ln w="9525">
            <a:noFill/>
            <a:miter lim="800000"/>
            <a:headEnd/>
            <a:tailEnd/>
          </a:ln>
        </p:spPr>
        <p:txBody>
          <a:bodyPr lIns="86320" tIns="43161" rIns="86320" bIns="43161">
            <a:spAutoFit/>
          </a:bodyPr>
          <a:lstStyle/>
          <a:p>
            <a:pPr marL="541734" indent="-482203">
              <a:spcBef>
                <a:spcPct val="25000"/>
              </a:spcBef>
              <a:buFont typeface="Arial" charset="0"/>
              <a:buAutoNum type="arabicPeriod"/>
            </a:pPr>
            <a:r>
              <a:rPr lang="en-US" sz="2531" dirty="0">
                <a:solidFill>
                  <a:srgbClr val="0000FF"/>
                </a:solidFill>
                <a:latin typeface="Trebuchet MS" charset="0"/>
              </a:rPr>
              <a:t>Organize and arrange data (number cases as needed).</a:t>
            </a:r>
          </a:p>
          <a:p>
            <a:pPr marL="541734" indent="-482203">
              <a:spcBef>
                <a:spcPct val="25000"/>
              </a:spcBef>
              <a:buFont typeface="Arial" charset="0"/>
              <a:buAutoNum type="arabicPeriod"/>
            </a:pPr>
            <a:r>
              <a:rPr lang="en-US" sz="2531" dirty="0">
                <a:solidFill>
                  <a:srgbClr val="0000FF"/>
                </a:solidFill>
                <a:latin typeface="Trebuchet MS" charset="0"/>
              </a:rPr>
              <a:t>Scan data visually.</a:t>
            </a:r>
          </a:p>
          <a:p>
            <a:pPr marL="541734" indent="-482203">
              <a:spcBef>
                <a:spcPct val="25000"/>
              </a:spcBef>
              <a:buFont typeface="Arial" charset="0"/>
              <a:buAutoNum type="arabicPeriod"/>
            </a:pPr>
            <a:r>
              <a:rPr lang="en-US" sz="2531" dirty="0">
                <a:solidFill>
                  <a:srgbClr val="0000FF"/>
                </a:solidFill>
                <a:latin typeface="Trebuchet MS" charset="0"/>
              </a:rPr>
              <a:t>Code data per analysis plan</a:t>
            </a:r>
            <a:r>
              <a:rPr lang="en-US" sz="2531" dirty="0">
                <a:latin typeface="Trebuchet MS" charset="0"/>
              </a:rPr>
              <a:t>.</a:t>
            </a:r>
          </a:p>
          <a:p>
            <a:pPr marL="541734" indent="-482203">
              <a:spcBef>
                <a:spcPct val="25000"/>
              </a:spcBef>
              <a:buFont typeface="Arial" charset="0"/>
              <a:buAutoNum type="arabicPeriod"/>
            </a:pPr>
            <a:r>
              <a:rPr lang="en-US" sz="2531" dirty="0">
                <a:latin typeface="Trebuchet MS" charset="0"/>
              </a:rPr>
              <a:t>Enter and verify data.</a:t>
            </a:r>
          </a:p>
          <a:p>
            <a:pPr marL="541734" indent="-482203">
              <a:spcBef>
                <a:spcPct val="25000"/>
              </a:spcBef>
              <a:buFont typeface="Arial" charset="0"/>
              <a:buAutoNum type="arabicPeriod"/>
            </a:pPr>
            <a:r>
              <a:rPr lang="en-US" sz="2531" dirty="0">
                <a:latin typeface="Trebuchet MS" charset="0"/>
              </a:rPr>
              <a:t>Determine basic descriptive statistics.</a:t>
            </a:r>
          </a:p>
          <a:p>
            <a:pPr marL="541734" indent="-482203">
              <a:spcBef>
                <a:spcPct val="25000"/>
              </a:spcBef>
              <a:buFont typeface="Arial" charset="0"/>
              <a:buAutoNum type="arabicPeriod"/>
            </a:pPr>
            <a:r>
              <a:rPr lang="en-US" sz="2531" dirty="0">
                <a:latin typeface="Trebuchet MS" charset="0"/>
              </a:rPr>
              <a:t>Recode data as needed (including missing data).</a:t>
            </a:r>
          </a:p>
          <a:p>
            <a:pPr marL="541734" indent="-482203">
              <a:spcBef>
                <a:spcPct val="25000"/>
              </a:spcBef>
              <a:buFont typeface="Arial" charset="0"/>
              <a:buAutoNum type="arabicPeriod"/>
            </a:pPr>
            <a:r>
              <a:rPr lang="en-US" sz="2531" dirty="0">
                <a:latin typeface="Trebuchet MS" charset="0"/>
              </a:rPr>
              <a:t>Develop created variables. </a:t>
            </a:r>
          </a:p>
          <a:p>
            <a:pPr marL="541734" indent="-482203">
              <a:spcBef>
                <a:spcPct val="25000"/>
              </a:spcBef>
              <a:buFont typeface="Arial" charset="0"/>
              <a:buAutoNum type="arabicPeriod"/>
            </a:pPr>
            <a:r>
              <a:rPr lang="en-US" sz="2531" dirty="0">
                <a:latin typeface="Trebuchet MS" charset="0"/>
              </a:rPr>
              <a:t>Re-calculate basic descriptive statistics.</a:t>
            </a:r>
          </a:p>
          <a:p>
            <a:pPr marL="541734" indent="-482203">
              <a:spcBef>
                <a:spcPct val="25000"/>
              </a:spcBef>
              <a:buFont typeface="Arial" charset="0"/>
              <a:buAutoNum type="arabicPeriod"/>
            </a:pPr>
            <a:r>
              <a:rPr lang="en-US" sz="2531" dirty="0">
                <a:latin typeface="Trebuchet MS" charset="0"/>
              </a:rPr>
              <a:t>Conduct other analyses per plan</a:t>
            </a:r>
          </a:p>
        </p:txBody>
      </p:sp>
      <p:pic>
        <p:nvPicPr>
          <p:cNvPr id="63492" name="Picture 6" descr="MCj03300200000[1]"/>
          <p:cNvPicPr>
            <a:picLocks noChangeAspect="1" noChangeArrowheads="1"/>
          </p:cNvPicPr>
          <p:nvPr/>
        </p:nvPicPr>
        <p:blipFill>
          <a:blip r:embed="rId3" cstate="print"/>
          <a:srcRect/>
          <a:stretch>
            <a:fillRect/>
          </a:stretch>
        </p:blipFill>
        <p:spPr bwMode="auto">
          <a:xfrm>
            <a:off x="6072187" y="1428751"/>
            <a:ext cx="1055192" cy="1395413"/>
          </a:xfrm>
          <a:prstGeom prst="rect">
            <a:avLst/>
          </a:prstGeom>
          <a:noFill/>
          <a:ln w="9525">
            <a:noFill/>
            <a:miter lim="800000"/>
            <a:headEnd/>
            <a:tailEnd/>
          </a:ln>
        </p:spPr>
      </p:pic>
      <p:sp>
        <p:nvSpPr>
          <p:cNvPr id="7" name="Slide Number Placeholder 3"/>
          <p:cNvSpPr>
            <a:spLocks noGrp="1"/>
          </p:cNvSpPr>
          <p:nvPr>
            <p:ph type="sldNum" sz="quarter" idx="12"/>
          </p:nvPr>
        </p:nvSpPr>
        <p:spPr>
          <a:xfrm>
            <a:off x="6553200" y="6245225"/>
            <a:ext cx="2133600" cy="476250"/>
          </a:xfrm>
        </p:spPr>
        <p:txBody>
          <a:bodyPr/>
          <a:lstStyle/>
          <a:p>
            <a:r>
              <a:rPr lang="en-US" dirty="0" smtClean="0"/>
              <a:t>5</a:t>
            </a:r>
            <a:endParaRPr lang="en-US" dirty="0"/>
          </a:p>
        </p:txBody>
      </p:sp>
      <p:sp>
        <p:nvSpPr>
          <p:cNvPr id="10" name="TextBox 9"/>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11"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2298504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11" descr="C:\Users\Anita\AppData\Local\Microsoft\Windows\Temporary Internet Files\Content.IE5\EHK00WHP\MP900442409[1].jpg"/>
          <p:cNvPicPr>
            <a:picLocks noChangeAspect="1" noChangeArrowheads="1"/>
          </p:cNvPicPr>
          <p:nvPr/>
        </p:nvPicPr>
        <p:blipFill>
          <a:blip r:embed="rId3" cstate="print"/>
          <a:srcRect/>
          <a:stretch>
            <a:fillRect/>
          </a:stretch>
        </p:blipFill>
        <p:spPr bwMode="auto">
          <a:xfrm>
            <a:off x="285750" y="0"/>
            <a:ext cx="8572500" cy="1752600"/>
          </a:xfrm>
          <a:prstGeom prst="rect">
            <a:avLst/>
          </a:prstGeom>
          <a:noFill/>
          <a:ln w="9525">
            <a:noFill/>
            <a:miter lim="800000"/>
            <a:headEnd/>
            <a:tailEnd/>
          </a:ln>
        </p:spPr>
      </p:pic>
      <p:sp>
        <p:nvSpPr>
          <p:cNvPr id="64515" name="Rectangle 2"/>
          <p:cNvSpPr>
            <a:spLocks noChangeArrowheads="1"/>
          </p:cNvSpPr>
          <p:nvPr/>
        </p:nvSpPr>
        <p:spPr bwMode="auto">
          <a:xfrm>
            <a:off x="1066800" y="533400"/>
            <a:ext cx="6705600" cy="610385"/>
          </a:xfrm>
          <a:prstGeom prst="rect">
            <a:avLst/>
          </a:prstGeom>
          <a:noFill/>
          <a:ln w="9525">
            <a:noFill/>
            <a:miter lim="800000"/>
            <a:headEnd/>
            <a:tailEnd/>
          </a:ln>
        </p:spPr>
        <p:txBody>
          <a:bodyPr wrap="square" lIns="86320" tIns="43161" rIns="86320" bIns="43161">
            <a:spAutoFit/>
          </a:bodyPr>
          <a:lstStyle/>
          <a:p>
            <a:r>
              <a:rPr lang="en-US" sz="3400" b="1" dirty="0">
                <a:latin typeface="Trebuchet MS" charset="0"/>
              </a:rPr>
              <a:t>Coding and Data Entry</a:t>
            </a:r>
          </a:p>
        </p:txBody>
      </p:sp>
      <p:sp>
        <p:nvSpPr>
          <p:cNvPr id="223235" name="Rectangle 3"/>
          <p:cNvSpPr>
            <a:spLocks noChangeArrowheads="1"/>
          </p:cNvSpPr>
          <p:nvPr/>
        </p:nvSpPr>
        <p:spPr bwMode="auto">
          <a:xfrm>
            <a:off x="785812" y="1676400"/>
            <a:ext cx="7786688" cy="4464389"/>
          </a:xfrm>
          <a:prstGeom prst="rect">
            <a:avLst/>
          </a:prstGeom>
          <a:noFill/>
          <a:ln w="9525">
            <a:noFill/>
            <a:miter lim="800000"/>
            <a:headEnd/>
            <a:tailEnd/>
          </a:ln>
          <a:effectLst/>
        </p:spPr>
        <p:txBody>
          <a:bodyPr lIns="86320" tIns="43161" rIns="86320" bIns="43161">
            <a:spAutoFit/>
          </a:bodyPr>
          <a:lstStyle/>
          <a:p>
            <a:pPr marL="428625" indent="-428625">
              <a:spcBef>
                <a:spcPct val="25000"/>
              </a:spcBef>
              <a:buFontTx/>
              <a:buAutoNum type="arabicPeriod"/>
              <a:defRPr/>
            </a:pPr>
            <a:r>
              <a:rPr lang="en-US" sz="2531" dirty="0">
                <a:latin typeface="Trebuchet MS" pitchFamily="34" charset="0"/>
                <a:ea typeface="MS PGothic" pitchFamily="34" charset="-128"/>
              </a:rPr>
              <a:t>Create codebook(s) as needed (identify codes and affix them to instrument copies).</a:t>
            </a:r>
          </a:p>
          <a:p>
            <a:pPr marL="428625" indent="-428625">
              <a:spcBef>
                <a:spcPts val="1688"/>
              </a:spcBef>
              <a:buFontTx/>
              <a:buAutoNum type="arabicPeriod"/>
              <a:defRPr/>
            </a:pPr>
            <a:r>
              <a:rPr lang="en-US" sz="2531" dirty="0">
                <a:latin typeface="Trebuchet MS" pitchFamily="34" charset="0"/>
                <a:ea typeface="MS PGothic" pitchFamily="34" charset="-128"/>
              </a:rPr>
              <a:t>Create electronic database  when possible (use Excel, Survey Monkey, SPSS, SAS, others).</a:t>
            </a:r>
          </a:p>
          <a:p>
            <a:pPr marL="482203" indent="-482203">
              <a:spcBef>
                <a:spcPts val="1688"/>
              </a:spcBef>
              <a:buFontTx/>
              <a:buAutoNum type="arabicPeriod" startAt="3"/>
              <a:defRPr/>
            </a:pPr>
            <a:r>
              <a:rPr lang="en-US" sz="2531" dirty="0">
                <a:latin typeface="Trebuchet MS" pitchFamily="34" charset="0"/>
                <a:ea typeface="MS PGothic" pitchFamily="34" charset="-128"/>
              </a:rPr>
              <a:t>ID/create unique identifiers for cases and affix or enter as needed. </a:t>
            </a:r>
          </a:p>
          <a:p>
            <a:pPr marL="482203" indent="-482203">
              <a:spcBef>
                <a:spcPts val="1688"/>
              </a:spcBef>
              <a:buFontTx/>
              <a:buAutoNum type="arabicPeriod" startAt="3"/>
              <a:defRPr/>
            </a:pPr>
            <a:r>
              <a:rPr lang="en-US" sz="2531" dirty="0">
                <a:latin typeface="Trebuchet MS" pitchFamily="34" charset="0"/>
                <a:ea typeface="MS PGothic" pitchFamily="34" charset="-128"/>
              </a:rPr>
              <a:t>Enter or extract data as needed (do not recode as data are entered).</a:t>
            </a:r>
          </a:p>
          <a:p>
            <a:pPr marL="482203" indent="-482203">
              <a:spcBef>
                <a:spcPts val="1688"/>
              </a:spcBef>
              <a:buFontTx/>
              <a:buAutoNum type="arabicPeriod" startAt="3"/>
              <a:defRPr/>
            </a:pPr>
            <a:r>
              <a:rPr lang="en-US" sz="2531" dirty="0">
                <a:latin typeface="Trebuchet MS" pitchFamily="34" charset="0"/>
                <a:ea typeface="MS PGothic" pitchFamily="34" charset="-128"/>
              </a:rPr>
              <a:t>Make (electronic or paper) copies of your data.</a:t>
            </a:r>
          </a:p>
        </p:txBody>
      </p:sp>
      <p:sp>
        <p:nvSpPr>
          <p:cNvPr id="7" name="Slide Number Placeholder 3"/>
          <p:cNvSpPr>
            <a:spLocks noGrp="1"/>
          </p:cNvSpPr>
          <p:nvPr>
            <p:ph type="sldNum" sz="quarter" idx="12"/>
          </p:nvPr>
        </p:nvSpPr>
        <p:spPr>
          <a:xfrm>
            <a:off x="6553200" y="6245225"/>
            <a:ext cx="2133600" cy="476250"/>
          </a:xfrm>
        </p:spPr>
        <p:txBody>
          <a:bodyPr/>
          <a:lstStyle/>
          <a:p>
            <a:r>
              <a:rPr lang="en-US" dirty="0" smtClean="0"/>
              <a:t>6</a:t>
            </a:r>
            <a:endParaRPr lang="en-US" dirty="0"/>
          </a:p>
        </p:txBody>
      </p:sp>
      <p:sp>
        <p:nvSpPr>
          <p:cNvPr id="9" name="TextBox 8"/>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11"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2973051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3"/>
          <p:cNvSpPr txBox="1">
            <a:spLocks noChangeArrowheads="1"/>
          </p:cNvSpPr>
          <p:nvPr/>
        </p:nvSpPr>
        <p:spPr bwMode="auto">
          <a:xfrm>
            <a:off x="1071562" y="1143000"/>
            <a:ext cx="7072313" cy="4699363"/>
          </a:xfrm>
          <a:prstGeom prst="rect">
            <a:avLst/>
          </a:prstGeom>
          <a:noFill/>
          <a:ln w="9525">
            <a:noFill/>
            <a:miter lim="800000"/>
            <a:headEnd/>
            <a:tailEnd/>
          </a:ln>
        </p:spPr>
        <p:txBody>
          <a:bodyPr>
            <a:spAutoFit/>
          </a:bodyPr>
          <a:lstStyle/>
          <a:p>
            <a:pPr marL="428625" indent="-428625">
              <a:spcBef>
                <a:spcPct val="50000"/>
              </a:spcBef>
            </a:pPr>
            <a:r>
              <a:rPr lang="en-US" sz="2250" b="1" dirty="0">
                <a:latin typeface="Trebuchet MS" charset="0"/>
              </a:rPr>
              <a:t>Important Things to Look at or Summarize</a:t>
            </a:r>
          </a:p>
          <a:p>
            <a:pPr marL="428625" indent="-428625">
              <a:spcBef>
                <a:spcPct val="50000"/>
              </a:spcBef>
            </a:pPr>
            <a:r>
              <a:rPr lang="en-US" sz="1875" b="1" dirty="0">
                <a:latin typeface="Trebuchet MS" charset="0"/>
              </a:rPr>
              <a:t>    Frequencies:  </a:t>
            </a:r>
            <a:r>
              <a:rPr lang="en-US" sz="1875" dirty="0">
                <a:latin typeface="Trebuchet MS" charset="0"/>
              </a:rPr>
              <a:t>How often a response or status occurs.</a:t>
            </a:r>
          </a:p>
          <a:p>
            <a:pPr marL="428625" indent="-428625">
              <a:spcBef>
                <a:spcPct val="50000"/>
              </a:spcBef>
            </a:pPr>
            <a:r>
              <a:rPr lang="en-US" sz="1875" b="1" dirty="0">
                <a:latin typeface="Trebuchet MS" charset="0"/>
              </a:rPr>
              <a:t>    Total and Valid Percentages:  </a:t>
            </a:r>
            <a:r>
              <a:rPr lang="en-US" sz="1875" dirty="0">
                <a:latin typeface="Trebuchet MS" charset="0"/>
              </a:rPr>
              <a:t>Frequency/total *100</a:t>
            </a:r>
            <a:endParaRPr lang="en-US" sz="1875" b="1" dirty="0">
              <a:latin typeface="Trebuchet MS" charset="0"/>
            </a:endParaRPr>
          </a:p>
          <a:p>
            <a:pPr marL="428625" indent="-428625">
              <a:spcBef>
                <a:spcPct val="50000"/>
              </a:spcBef>
            </a:pPr>
            <a:r>
              <a:rPr lang="en-US" sz="1875" b="1" dirty="0">
                <a:latin typeface="Trebuchet MS" charset="0"/>
              </a:rPr>
              <a:t>    Measures of Central Tendency:</a:t>
            </a:r>
            <a:r>
              <a:rPr lang="en-US" sz="1875" dirty="0">
                <a:latin typeface="Trebuchet MS" charset="0"/>
              </a:rPr>
              <a:t> Mean, Median, (Modes)</a:t>
            </a:r>
            <a:endParaRPr lang="en-US" sz="1313" dirty="0">
              <a:latin typeface="Trebuchet MS" charset="0"/>
            </a:endParaRPr>
          </a:p>
          <a:p>
            <a:pPr marL="428625" indent="-428625">
              <a:spcBef>
                <a:spcPts val="1125"/>
              </a:spcBef>
            </a:pPr>
            <a:r>
              <a:rPr lang="en-US" sz="1875" b="1" dirty="0">
                <a:latin typeface="Trebuchet MS" charset="0"/>
              </a:rPr>
              <a:t>    Distribution: </a:t>
            </a:r>
            <a:r>
              <a:rPr lang="en-US" sz="1875" dirty="0">
                <a:latin typeface="Trebuchet MS" charset="0"/>
              </a:rPr>
              <a:t>Minimum, Maximum, Groups  (*</a:t>
            </a:r>
            <a:r>
              <a:rPr lang="en-US" sz="1875" dirty="0" err="1">
                <a:latin typeface="Trebuchet MS" charset="0"/>
              </a:rPr>
              <a:t>iles</a:t>
            </a:r>
            <a:r>
              <a:rPr lang="en-US" sz="1875" dirty="0">
                <a:latin typeface="Trebuchet MS" charset="0"/>
              </a:rPr>
              <a:t>)</a:t>
            </a:r>
          </a:p>
          <a:p>
            <a:pPr marL="428625" indent="-428625">
              <a:spcBef>
                <a:spcPts val="1125"/>
              </a:spcBef>
            </a:pPr>
            <a:r>
              <a:rPr lang="en-US" sz="1875" b="1" dirty="0">
                <a:latin typeface="Trebuchet MS" charset="0"/>
              </a:rPr>
              <a:t>    Cross-Tabulations:</a:t>
            </a:r>
            <a:r>
              <a:rPr lang="en-US" sz="1875" dirty="0">
                <a:latin typeface="Trebuchet MS" charset="0"/>
              </a:rPr>
              <a:t> Relationship between two or more variables  (also called contingency analyses, can include significance tests such as chi-square analyses)</a:t>
            </a:r>
          </a:p>
          <a:p>
            <a:pPr marL="428625" indent="-428625">
              <a:spcBef>
                <a:spcPts val="1125"/>
              </a:spcBef>
            </a:pPr>
            <a:r>
              <a:rPr lang="en-US" sz="2250" b="1" dirty="0">
                <a:latin typeface="Trebuchet MS" charset="0"/>
              </a:rPr>
              <a:t>Useful, 2</a:t>
            </a:r>
            <a:r>
              <a:rPr lang="en-US" sz="2250" b="1" baseline="30000" dirty="0">
                <a:latin typeface="Trebuchet MS" charset="0"/>
              </a:rPr>
              <a:t>nd</a:t>
            </a:r>
            <a:r>
              <a:rPr lang="en-US" sz="2250" b="1" dirty="0">
                <a:latin typeface="Trebuchet MS" charset="0"/>
              </a:rPr>
              <a:t> Level Procedures</a:t>
            </a:r>
          </a:p>
          <a:p>
            <a:pPr marL="428625" indent="-428625"/>
            <a:r>
              <a:rPr lang="en-US" sz="2250" b="1" dirty="0">
                <a:latin typeface="Trebuchet MS" charset="0"/>
              </a:rPr>
              <a:t>    Means testing (ANOVA, t-Tests)</a:t>
            </a:r>
          </a:p>
          <a:p>
            <a:pPr marL="428625" indent="-428625"/>
            <a:r>
              <a:rPr lang="en-US" sz="2250" b="1" dirty="0">
                <a:latin typeface="Trebuchet MS" charset="0"/>
              </a:rPr>
              <a:t>    Correlations</a:t>
            </a:r>
          </a:p>
          <a:p>
            <a:pPr marL="428625" indent="-428625"/>
            <a:r>
              <a:rPr lang="en-US" sz="2250" b="1" dirty="0">
                <a:latin typeface="Trebuchet MS" charset="0"/>
              </a:rPr>
              <a:t>    Regression Analyses</a:t>
            </a:r>
          </a:p>
        </p:txBody>
      </p:sp>
      <p:sp>
        <p:nvSpPr>
          <p:cNvPr id="65539" name="Rectangle 2"/>
          <p:cNvSpPr>
            <a:spLocks noChangeArrowheads="1"/>
          </p:cNvSpPr>
          <p:nvPr/>
        </p:nvSpPr>
        <p:spPr bwMode="auto">
          <a:xfrm>
            <a:off x="571500" y="500063"/>
            <a:ext cx="7643813" cy="548830"/>
          </a:xfrm>
          <a:prstGeom prst="rect">
            <a:avLst/>
          </a:prstGeom>
          <a:noFill/>
          <a:ln w="9525">
            <a:noFill/>
            <a:miter lim="800000"/>
            <a:headEnd/>
            <a:tailEnd/>
          </a:ln>
        </p:spPr>
        <p:txBody>
          <a:bodyPr lIns="86320" tIns="43161" rIns="86320" bIns="43161">
            <a:spAutoFit/>
          </a:bodyPr>
          <a:lstStyle/>
          <a:p>
            <a:r>
              <a:rPr lang="en-US" sz="3000" b="1" dirty="0">
                <a:latin typeface="Trebuchet MS" charset="0"/>
              </a:rPr>
              <a:t>Strategies for Analyzing Quantitative Data</a:t>
            </a:r>
            <a:endParaRPr lang="en-US" sz="3000" b="1" dirty="0">
              <a:latin typeface="Tahoma" charset="0"/>
            </a:endParaRPr>
          </a:p>
        </p:txBody>
      </p:sp>
      <p:sp>
        <p:nvSpPr>
          <p:cNvPr id="6" name="Slide Number Placeholder 3"/>
          <p:cNvSpPr txBox="1">
            <a:spLocks/>
          </p:cNvSpPr>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400" kern="1200">
                <a:solidFill>
                  <a:schemeClr val="tx1"/>
                </a:solidFill>
                <a:latin typeface="Trebuchet MS" pitchFamily="34" charset="0"/>
                <a:ea typeface="ＭＳ Ｐゴシック" pitchFamily="-6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6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6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6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65" charset="-128"/>
                <a:cs typeface="+mn-cs"/>
              </a:defRPr>
            </a:lvl5pPr>
            <a:lvl6pPr marL="2286000" algn="l" defTabSz="914400" rtl="0" eaLnBrk="1" latinLnBrk="0" hangingPunct="1">
              <a:defRPr kern="1200">
                <a:solidFill>
                  <a:schemeClr val="tx1"/>
                </a:solidFill>
                <a:latin typeface="Arial" charset="0"/>
                <a:ea typeface="ＭＳ Ｐゴシック" pitchFamily="-65" charset="-128"/>
                <a:cs typeface="+mn-cs"/>
              </a:defRPr>
            </a:lvl6pPr>
            <a:lvl7pPr marL="2743200" algn="l" defTabSz="914400" rtl="0" eaLnBrk="1" latinLnBrk="0" hangingPunct="1">
              <a:defRPr kern="1200">
                <a:solidFill>
                  <a:schemeClr val="tx1"/>
                </a:solidFill>
                <a:latin typeface="Arial" charset="0"/>
                <a:ea typeface="ＭＳ Ｐゴシック" pitchFamily="-65" charset="-128"/>
                <a:cs typeface="+mn-cs"/>
              </a:defRPr>
            </a:lvl7pPr>
            <a:lvl8pPr marL="3200400" algn="l" defTabSz="914400" rtl="0" eaLnBrk="1" latinLnBrk="0" hangingPunct="1">
              <a:defRPr kern="1200">
                <a:solidFill>
                  <a:schemeClr val="tx1"/>
                </a:solidFill>
                <a:latin typeface="Arial" charset="0"/>
                <a:ea typeface="ＭＳ Ｐゴシック" pitchFamily="-65" charset="-128"/>
                <a:cs typeface="+mn-cs"/>
              </a:defRPr>
            </a:lvl8pPr>
            <a:lvl9pPr marL="3657600" algn="l" defTabSz="914400" rtl="0" eaLnBrk="1" latinLnBrk="0" hangingPunct="1">
              <a:defRPr kern="1200">
                <a:solidFill>
                  <a:schemeClr val="tx1"/>
                </a:solidFill>
                <a:latin typeface="Arial" charset="0"/>
                <a:ea typeface="ＭＳ Ｐゴシック" pitchFamily="-65" charset="-128"/>
                <a:cs typeface="+mn-cs"/>
              </a:defRPr>
            </a:lvl9pPr>
          </a:lstStyle>
          <a:p>
            <a:r>
              <a:rPr lang="en-US" dirty="0" smtClean="0"/>
              <a:t>7</a:t>
            </a:r>
            <a:endParaRPr lang="en-US" dirty="0"/>
          </a:p>
        </p:txBody>
      </p:sp>
      <p:sp>
        <p:nvSpPr>
          <p:cNvPr id="9" name="TextBox 8"/>
          <p:cNvSpPr txBox="1"/>
          <p:nvPr/>
        </p:nvSpPr>
        <p:spPr>
          <a:xfrm>
            <a:off x="762000" y="6203950"/>
            <a:ext cx="1905000" cy="430887"/>
          </a:xfrm>
          <a:prstGeom prst="rect">
            <a:avLst/>
          </a:prstGeom>
          <a:noFill/>
        </p:spPr>
        <p:txBody>
          <a:bodyPr wrap="square" rtlCol="0">
            <a:spAutoFit/>
          </a:bodyPr>
          <a:lstStyle/>
          <a:p>
            <a:r>
              <a:rPr lang="en-US" sz="1100" b="1" dirty="0" smtClean="0"/>
              <a:t>Bruner Foundation</a:t>
            </a:r>
          </a:p>
          <a:p>
            <a:r>
              <a:rPr lang="en-US" sz="1100" b="1" dirty="0" smtClean="0"/>
              <a:t>Rochester, New York</a:t>
            </a:r>
            <a:endParaRPr lang="en-US" sz="1100" b="1" dirty="0"/>
          </a:p>
        </p:txBody>
      </p:sp>
      <p:sp>
        <p:nvSpPr>
          <p:cNvPr id="10" name="Footer Placeholder 7"/>
          <p:cNvSpPr>
            <a:spLocks noGrp="1"/>
          </p:cNvSpPr>
          <p:nvPr>
            <p:ph type="ftr" sz="quarter" idx="4294967295"/>
          </p:nvPr>
        </p:nvSpPr>
        <p:spPr>
          <a:xfrm>
            <a:off x="3200400" y="6257290"/>
            <a:ext cx="2667000" cy="518160"/>
          </a:xfrm>
          <a:prstGeom prst="rect">
            <a:avLst/>
          </a:prstGeom>
        </p:spPr>
        <p:txBody>
          <a:bodyPr/>
          <a:lstStyle/>
          <a:p>
            <a:r>
              <a:rPr lang="en-US" sz="1200" dirty="0" smtClean="0"/>
              <a:t>Anita M. Baker, </a:t>
            </a:r>
            <a:r>
              <a:rPr lang="en-US" sz="1200" i="1" dirty="0" smtClean="0"/>
              <a:t>Evaluation Services</a:t>
            </a:r>
            <a:endParaRPr lang="en-US" sz="1200" i="1" dirty="0"/>
          </a:p>
        </p:txBody>
      </p:sp>
    </p:spTree>
    <p:extLst>
      <p:ext uri="{BB962C8B-B14F-4D97-AF65-F5344CB8AC3E}">
        <p14:creationId xmlns:p14="http://schemas.microsoft.com/office/powerpoint/2010/main" val="2181221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27017</TotalTime>
  <Words>3475</Words>
  <Application>Microsoft Office PowerPoint</Application>
  <PresentationFormat>On-screen Show (4:3)</PresentationFormat>
  <Paragraphs>377</Paragraphs>
  <Slides>23</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ＭＳ Ｐゴシック</vt:lpstr>
      <vt:lpstr>ＭＳ Ｐゴシック</vt:lpstr>
      <vt:lpstr>Arial</vt:lpstr>
      <vt:lpstr>Tahoma</vt:lpstr>
      <vt:lpstr>Trebuchet MS</vt:lpstr>
      <vt:lpstr>Wingdings</vt:lpstr>
      <vt:lpstr>Wingdings 3</vt:lpstr>
      <vt:lpstr>Default Design</vt:lpstr>
      <vt:lpstr>Program Evaluation Essentials Evaluation Support 2.0  Session 2</vt:lpstr>
      <vt:lpstr> Evaluation Support 2.0 Sponsored by the Bruner Foundation www.evaluativethinking.org and Evaluation Services www.evaluationservices.co </vt:lpstr>
      <vt:lpstr>What do you need to do to conduct Evaluation?</vt:lpstr>
      <vt:lpstr>What happens after data are collected?</vt:lpstr>
      <vt:lpstr>Analyzing Quantitative Data:           A Few Important Terms*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Excel Basics</vt:lpstr>
      <vt:lpstr>Using Excel to Analyze Data</vt:lpstr>
      <vt:lpstr>Using Databases: Summarizing </vt:lpstr>
      <vt:lpstr>Function   =    COUNTING</vt:lpstr>
      <vt:lpstr>Basic Analyses</vt:lpstr>
      <vt:lpstr>Summarizing and Recoding:           Capturing Attendance Data/Hitting Targets</vt:lpstr>
      <vt:lpstr>Summarizing and Recoding:           Capturing Attendance Data/Hitting Targets</vt:lpstr>
      <vt:lpstr>Summarizing and Recoding:           Adjusting Attendance Data/Hitting Targets</vt:lpstr>
      <vt:lpstr>Multivariate Analysis: Crosstabs</vt:lpstr>
      <vt:lpstr>Other Handy Strategies</vt:lpstr>
    </vt:vector>
  </TitlesOfParts>
  <Company>Anita Baker Consulting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Anita Baker Consulting</dc:creator>
  <cp:lastModifiedBy>Anita</cp:lastModifiedBy>
  <cp:revision>558</cp:revision>
  <cp:lastPrinted>2015-05-06T16:05:41Z</cp:lastPrinted>
  <dcterms:created xsi:type="dcterms:W3CDTF">2011-08-07T15:09:32Z</dcterms:created>
  <dcterms:modified xsi:type="dcterms:W3CDTF">2016-02-16T19:54:29Z</dcterms:modified>
</cp:coreProperties>
</file>